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24" r:id="rId2"/>
  </p:sldMasterIdLst>
  <p:notesMasterIdLst>
    <p:notesMasterId r:id="rId116"/>
  </p:notesMasterIdLst>
  <p:sldIdLst>
    <p:sldId id="257" r:id="rId3"/>
    <p:sldId id="264" r:id="rId4"/>
    <p:sldId id="265" r:id="rId5"/>
    <p:sldId id="262" r:id="rId6"/>
    <p:sldId id="266" r:id="rId7"/>
    <p:sldId id="267" r:id="rId8"/>
    <p:sldId id="357" r:id="rId9"/>
    <p:sldId id="355" r:id="rId10"/>
    <p:sldId id="358" r:id="rId11"/>
    <p:sldId id="458" r:id="rId12"/>
    <p:sldId id="390" r:id="rId13"/>
    <p:sldId id="460" r:id="rId14"/>
    <p:sldId id="391" r:id="rId15"/>
    <p:sldId id="392" r:id="rId16"/>
    <p:sldId id="394" r:id="rId17"/>
    <p:sldId id="459" r:id="rId18"/>
    <p:sldId id="398" r:id="rId19"/>
    <p:sldId id="466" r:id="rId20"/>
    <p:sldId id="467" r:id="rId21"/>
    <p:sldId id="522" r:id="rId22"/>
    <p:sldId id="523" r:id="rId23"/>
    <p:sldId id="526" r:id="rId24"/>
    <p:sldId id="528" r:id="rId25"/>
    <p:sldId id="611" r:id="rId26"/>
    <p:sldId id="612" r:id="rId27"/>
    <p:sldId id="473" r:id="rId28"/>
    <p:sldId id="475" r:id="rId29"/>
    <p:sldId id="474" r:id="rId30"/>
    <p:sldId id="594" r:id="rId31"/>
    <p:sldId id="471" r:id="rId32"/>
    <p:sldId id="372" r:id="rId33"/>
    <p:sldId id="399" r:id="rId34"/>
    <p:sldId id="373" r:id="rId35"/>
    <p:sldId id="400" r:id="rId36"/>
    <p:sldId id="375" r:id="rId37"/>
    <p:sldId id="376" r:id="rId38"/>
    <p:sldId id="378" r:id="rId39"/>
    <p:sldId id="377" r:id="rId40"/>
    <p:sldId id="387" r:id="rId41"/>
    <p:sldId id="469" r:id="rId42"/>
    <p:sldId id="479" r:id="rId43"/>
    <p:sldId id="477" r:id="rId44"/>
    <p:sldId id="478" r:id="rId45"/>
    <p:sldId id="481" r:id="rId46"/>
    <p:sldId id="603" r:id="rId47"/>
    <p:sldId id="604" r:id="rId48"/>
    <p:sldId id="605" r:id="rId49"/>
    <p:sldId id="606" r:id="rId50"/>
    <p:sldId id="607" r:id="rId51"/>
    <p:sldId id="608" r:id="rId52"/>
    <p:sldId id="483" r:id="rId53"/>
    <p:sldId id="484" r:id="rId54"/>
    <p:sldId id="485" r:id="rId55"/>
    <p:sldId id="487" r:id="rId56"/>
    <p:sldId id="496" r:id="rId57"/>
    <p:sldId id="600" r:id="rId58"/>
    <p:sldId id="601" r:id="rId59"/>
    <p:sldId id="602" r:id="rId60"/>
    <p:sldId id="498" r:id="rId61"/>
    <p:sldId id="503" r:id="rId62"/>
    <p:sldId id="613" r:id="rId63"/>
    <p:sldId id="507" r:id="rId64"/>
    <p:sldId id="508" r:id="rId65"/>
    <p:sldId id="513" r:id="rId66"/>
    <p:sldId id="514" r:id="rId67"/>
    <p:sldId id="515" r:id="rId68"/>
    <p:sldId id="593" r:id="rId69"/>
    <p:sldId id="531" r:id="rId70"/>
    <p:sldId id="533" r:id="rId71"/>
    <p:sldId id="538" r:id="rId72"/>
    <p:sldId id="535" r:id="rId73"/>
    <p:sldId id="539" r:id="rId74"/>
    <p:sldId id="540" r:id="rId75"/>
    <p:sldId id="541" r:id="rId76"/>
    <p:sldId id="542" r:id="rId77"/>
    <p:sldId id="543" r:id="rId78"/>
    <p:sldId id="544" r:id="rId79"/>
    <p:sldId id="552" r:id="rId80"/>
    <p:sldId id="545" r:id="rId81"/>
    <p:sldId id="554" r:id="rId82"/>
    <p:sldId id="556" r:id="rId83"/>
    <p:sldId id="596" r:id="rId84"/>
    <p:sldId id="576" r:id="rId85"/>
    <p:sldId id="571" r:id="rId86"/>
    <p:sldId id="572" r:id="rId87"/>
    <p:sldId id="573" r:id="rId88"/>
    <p:sldId id="574" r:id="rId89"/>
    <p:sldId id="579" r:id="rId90"/>
    <p:sldId id="580" r:id="rId91"/>
    <p:sldId id="575" r:id="rId92"/>
    <p:sldId id="595" r:id="rId93"/>
    <p:sldId id="558" r:id="rId94"/>
    <p:sldId id="581" r:id="rId95"/>
    <p:sldId id="559" r:id="rId96"/>
    <p:sldId id="562" r:id="rId97"/>
    <p:sldId id="565" r:id="rId98"/>
    <p:sldId id="566" r:id="rId99"/>
    <p:sldId id="569" r:id="rId100"/>
    <p:sldId id="570" r:id="rId101"/>
    <p:sldId id="567" r:id="rId102"/>
    <p:sldId id="568" r:id="rId103"/>
    <p:sldId id="490" r:id="rId104"/>
    <p:sldId id="491" r:id="rId105"/>
    <p:sldId id="610" r:id="rId106"/>
    <p:sldId id="492" r:id="rId107"/>
    <p:sldId id="493" r:id="rId108"/>
    <p:sldId id="494" r:id="rId109"/>
    <p:sldId id="584" r:id="rId110"/>
    <p:sldId id="586" r:id="rId111"/>
    <p:sldId id="587" r:id="rId112"/>
    <p:sldId id="589" r:id="rId113"/>
    <p:sldId id="590" r:id="rId114"/>
    <p:sldId id="495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DBEE7"/>
    <a:srgbClr val="FFE07D"/>
    <a:srgbClr val="EED2B4"/>
    <a:srgbClr val="D5AB81"/>
    <a:srgbClr val="FAFCA6"/>
    <a:srgbClr val="EFECB3"/>
    <a:srgbClr val="F6E7D6"/>
    <a:srgbClr val="F0F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6" autoAdjust="0"/>
    <p:restoredTop sz="99488" autoAdjust="0"/>
  </p:normalViewPr>
  <p:slideViewPr>
    <p:cSldViewPr>
      <p:cViewPr>
        <p:scale>
          <a:sx n="60" d="100"/>
          <a:sy n="60" d="100"/>
        </p:scale>
        <p:origin x="-166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158FB-D461-429E-BB4C-66C8C99E5D42}" type="doc">
      <dgm:prSet loTypeId="urn:microsoft.com/office/officeart/2005/8/layout/chevron2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F609A-8756-43AC-A6FC-F31062B1518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Cyrl-RS" sz="1600" b="1" dirty="0" smtClean="0">
              <a:solidFill>
                <a:schemeClr val="tx1"/>
              </a:solidFill>
              <a:latin typeface="Comic Sans MS" pitchFamily="66" charset="0"/>
            </a:rPr>
            <a:t>УЧЕНИК-ЗАДАТАК</a:t>
          </a:r>
          <a:endParaRPr lang="en-US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AB205F7-BED8-4423-9CDD-98DC010FAC0B}" type="parTrans" cxnId="{66A9CC1D-C311-436B-9B37-F9C3C35C976C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0154AB3F-C2AE-4685-91C6-91D71B961BA4}" type="sibTrans" cxnId="{66A9CC1D-C311-436B-9B37-F9C3C35C976C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56D71A2D-9C90-41D1-8CDA-F08E9F3F9324}">
      <dgm:prSet phldrT="[Text]"/>
      <dgm:spPr/>
      <dgm:t>
        <a:bodyPr/>
        <a:lstStyle/>
        <a:p>
          <a:r>
            <a:rPr lang="sr-Cyrl-RS" dirty="0" smtClean="0">
              <a:latin typeface="Comic Sans MS" pitchFamily="66" charset="0"/>
            </a:rPr>
            <a:t>Расуђивање</a:t>
          </a:r>
          <a:endParaRPr lang="en-US" dirty="0">
            <a:latin typeface="Comic Sans MS" pitchFamily="66" charset="0"/>
          </a:endParaRPr>
        </a:p>
      </dgm:t>
    </dgm:pt>
    <dgm:pt modelId="{CAA23C84-85B4-41F3-A5B3-6CE83D66EABE}" type="parTrans" cxnId="{A1F6A4CE-3110-4465-AD67-6F4C23CEABC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BEB42AEE-5358-45F5-88D4-790EF2A17471}" type="sibTrans" cxnId="{A1F6A4CE-3110-4465-AD67-6F4C23CEABC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A9E86E6C-F32E-4DDA-912B-A7DB79DE676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Cyrl-RS" sz="1600" b="1" dirty="0" smtClean="0">
              <a:solidFill>
                <a:schemeClr val="tx1"/>
              </a:solidFill>
              <a:latin typeface="Comic Sans MS" pitchFamily="66" charset="0"/>
            </a:rPr>
            <a:t>УЧЕНИК-УЧЕНИК</a:t>
          </a:r>
          <a:endParaRPr lang="en-US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4842C87-13E1-4888-8D2D-7DC1B3977082}" type="parTrans" cxnId="{9FD40A93-DE9A-47F4-9BD3-A91DB71AD5B1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A919F20B-D8B7-4530-8C65-A4E933D8B51E}" type="sibTrans" cxnId="{9FD40A93-DE9A-47F4-9BD3-A91DB71AD5B1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AF92EEE3-61D4-4853-9505-2563C2D8952B}">
      <dgm:prSet phldrT="[Text]"/>
      <dgm:spPr/>
      <dgm:t>
        <a:bodyPr/>
        <a:lstStyle/>
        <a:p>
          <a:r>
            <a:rPr lang="sr-Cyrl-RS" dirty="0" smtClean="0">
              <a:latin typeface="Comic Sans MS" pitchFamily="66" charset="0"/>
            </a:rPr>
            <a:t>Комуникација (дебата)</a:t>
          </a:r>
          <a:endParaRPr lang="en-US" dirty="0">
            <a:latin typeface="Comic Sans MS" pitchFamily="66" charset="0"/>
          </a:endParaRPr>
        </a:p>
      </dgm:t>
    </dgm:pt>
    <dgm:pt modelId="{97D27CD6-F217-492D-8788-1E1038D832D5}" type="parTrans" cxnId="{3C291957-CA1F-4641-B126-86D0FBF37937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5E93FFD8-4707-42C1-9793-BBA6DF6EC6D4}" type="sibTrans" cxnId="{3C291957-CA1F-4641-B126-86D0FBF37937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51D19557-B8CE-42B8-A355-245B9CDCD27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Cyrl-RS" sz="1600" b="1" dirty="0" smtClean="0">
              <a:solidFill>
                <a:schemeClr val="tx1"/>
              </a:solidFill>
              <a:latin typeface="Comic Sans MS" pitchFamily="66" charset="0"/>
            </a:rPr>
            <a:t>УЧЕНИК-НАСТАВНИК</a:t>
          </a:r>
          <a:endParaRPr lang="en-US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C3C78FD-BD56-495D-8A79-4D061A768ED8}" type="parTrans" cxnId="{69469C34-F678-4A7D-BC3D-F36D44364B71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42BED0BA-F867-441D-93D8-5C082C92A14E}" type="sibTrans" cxnId="{69469C34-F678-4A7D-BC3D-F36D44364B71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824C40BC-A8B2-4C0F-BF67-A303423A5EDC}">
      <dgm:prSet phldrT="[Text]"/>
      <dgm:spPr/>
      <dgm:t>
        <a:bodyPr/>
        <a:lstStyle/>
        <a:p>
          <a:r>
            <a:rPr lang="sr-Cyrl-RS" dirty="0" smtClean="0">
              <a:latin typeface="Comic Sans MS" pitchFamily="66" charset="0"/>
            </a:rPr>
            <a:t>Закључивање</a:t>
          </a:r>
          <a:endParaRPr lang="en-US" dirty="0">
            <a:latin typeface="Comic Sans MS" pitchFamily="66" charset="0"/>
          </a:endParaRPr>
        </a:p>
      </dgm:t>
    </dgm:pt>
    <dgm:pt modelId="{FED6F924-806A-4D75-BF1D-A4A4D1346CD5}" type="parTrans" cxnId="{6B636C2A-6BA5-4827-9FFA-4683D8853F80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CB558A39-85DC-47E5-A0C8-505C9742EE9C}" type="sibTrans" cxnId="{6B636C2A-6BA5-4827-9FFA-4683D8853F80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DDABD05E-732F-4D16-AA26-621FBD7A7534}" type="pres">
      <dgm:prSet presAssocID="{FD0158FB-D461-429E-BB4C-66C8C99E5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4E984-B9BF-4B00-A907-4F3CB7299BFE}" type="pres">
      <dgm:prSet presAssocID="{388F609A-8756-43AC-A6FC-F31062B15186}" presName="composite" presStyleCnt="0"/>
      <dgm:spPr/>
    </dgm:pt>
    <dgm:pt modelId="{311E37B2-312B-4C32-864E-42C5C90C01B5}" type="pres">
      <dgm:prSet presAssocID="{388F609A-8756-43AC-A6FC-F31062B151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83074-AC9E-4ED8-88BB-60817304CBA0}" type="pres">
      <dgm:prSet presAssocID="{388F609A-8756-43AC-A6FC-F31062B151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2E490-3BAB-48F5-B692-426950A37E1E}" type="pres">
      <dgm:prSet presAssocID="{0154AB3F-C2AE-4685-91C6-91D71B961BA4}" presName="sp" presStyleCnt="0"/>
      <dgm:spPr/>
    </dgm:pt>
    <dgm:pt modelId="{EFD96E1A-E813-43F3-8DFE-FCEC27E9BAAC}" type="pres">
      <dgm:prSet presAssocID="{A9E86E6C-F32E-4DDA-912B-A7DB79DE6761}" presName="composite" presStyleCnt="0"/>
      <dgm:spPr/>
    </dgm:pt>
    <dgm:pt modelId="{EC24329D-839C-4F74-9207-4E54F6FBF421}" type="pres">
      <dgm:prSet presAssocID="{A9E86E6C-F32E-4DDA-912B-A7DB79DE676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17E46-39E0-43CF-9884-6974EE34F004}" type="pres">
      <dgm:prSet presAssocID="{A9E86E6C-F32E-4DDA-912B-A7DB79DE67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56679-0E18-4C18-9149-C86BA2684DD2}" type="pres">
      <dgm:prSet presAssocID="{A919F20B-D8B7-4530-8C65-A4E933D8B51E}" presName="sp" presStyleCnt="0"/>
      <dgm:spPr/>
    </dgm:pt>
    <dgm:pt modelId="{9AA5C228-1B12-487E-8896-9418363E81FF}" type="pres">
      <dgm:prSet presAssocID="{51D19557-B8CE-42B8-A355-245B9CDCD27E}" presName="composite" presStyleCnt="0"/>
      <dgm:spPr/>
    </dgm:pt>
    <dgm:pt modelId="{144D25BD-52C8-409F-B921-A0EBF40C6F08}" type="pres">
      <dgm:prSet presAssocID="{51D19557-B8CE-42B8-A355-245B9CDCD2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06C9A-1C62-432F-BD69-4EE44869C76B}" type="pres">
      <dgm:prSet presAssocID="{51D19557-B8CE-42B8-A355-245B9CDCD2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40A93-DE9A-47F4-9BD3-A91DB71AD5B1}" srcId="{FD0158FB-D461-429E-BB4C-66C8C99E5D42}" destId="{A9E86E6C-F32E-4DDA-912B-A7DB79DE6761}" srcOrd="1" destOrd="0" parTransId="{04842C87-13E1-4888-8D2D-7DC1B3977082}" sibTransId="{A919F20B-D8B7-4530-8C65-A4E933D8B51E}"/>
    <dgm:cxn modelId="{A1F6A4CE-3110-4465-AD67-6F4C23CEABC9}" srcId="{388F609A-8756-43AC-A6FC-F31062B15186}" destId="{56D71A2D-9C90-41D1-8CDA-F08E9F3F9324}" srcOrd="0" destOrd="0" parTransId="{CAA23C84-85B4-41F3-A5B3-6CE83D66EABE}" sibTransId="{BEB42AEE-5358-45F5-88D4-790EF2A17471}"/>
    <dgm:cxn modelId="{3F210683-ACC9-44CF-BECB-F5C273674F09}" type="presOf" srcId="{AF92EEE3-61D4-4853-9505-2563C2D8952B}" destId="{51717E46-39E0-43CF-9884-6974EE34F004}" srcOrd="0" destOrd="0" presId="urn:microsoft.com/office/officeart/2005/8/layout/chevron2"/>
    <dgm:cxn modelId="{22EAEF51-6D63-4855-8FBE-8230B31E6794}" type="presOf" srcId="{FD0158FB-D461-429E-BB4C-66C8C99E5D42}" destId="{DDABD05E-732F-4D16-AA26-621FBD7A7534}" srcOrd="0" destOrd="0" presId="urn:microsoft.com/office/officeart/2005/8/layout/chevron2"/>
    <dgm:cxn modelId="{1AD121DE-071A-4033-8111-93CC00C449CC}" type="presOf" srcId="{56D71A2D-9C90-41D1-8CDA-F08E9F3F9324}" destId="{E0E83074-AC9E-4ED8-88BB-60817304CBA0}" srcOrd="0" destOrd="0" presId="urn:microsoft.com/office/officeart/2005/8/layout/chevron2"/>
    <dgm:cxn modelId="{6B636C2A-6BA5-4827-9FFA-4683D8853F80}" srcId="{51D19557-B8CE-42B8-A355-245B9CDCD27E}" destId="{824C40BC-A8B2-4C0F-BF67-A303423A5EDC}" srcOrd="0" destOrd="0" parTransId="{FED6F924-806A-4D75-BF1D-A4A4D1346CD5}" sibTransId="{CB558A39-85DC-47E5-A0C8-505C9742EE9C}"/>
    <dgm:cxn modelId="{F5EFE460-2CBE-42EC-9F34-66818E38DACE}" type="presOf" srcId="{A9E86E6C-F32E-4DDA-912B-A7DB79DE6761}" destId="{EC24329D-839C-4F74-9207-4E54F6FBF421}" srcOrd="0" destOrd="0" presId="urn:microsoft.com/office/officeart/2005/8/layout/chevron2"/>
    <dgm:cxn modelId="{3C291957-CA1F-4641-B126-86D0FBF37937}" srcId="{A9E86E6C-F32E-4DDA-912B-A7DB79DE6761}" destId="{AF92EEE3-61D4-4853-9505-2563C2D8952B}" srcOrd="0" destOrd="0" parTransId="{97D27CD6-F217-492D-8788-1E1038D832D5}" sibTransId="{5E93FFD8-4707-42C1-9793-BBA6DF6EC6D4}"/>
    <dgm:cxn modelId="{7A1ED970-FD8E-4416-8DA6-ADE4BB3F800A}" type="presOf" srcId="{824C40BC-A8B2-4C0F-BF67-A303423A5EDC}" destId="{60306C9A-1C62-432F-BD69-4EE44869C76B}" srcOrd="0" destOrd="0" presId="urn:microsoft.com/office/officeart/2005/8/layout/chevron2"/>
    <dgm:cxn modelId="{6F0913E7-83B8-4724-A55D-7873BB0BA347}" type="presOf" srcId="{388F609A-8756-43AC-A6FC-F31062B15186}" destId="{311E37B2-312B-4C32-864E-42C5C90C01B5}" srcOrd="0" destOrd="0" presId="urn:microsoft.com/office/officeart/2005/8/layout/chevron2"/>
    <dgm:cxn modelId="{15DA9C21-FB20-4DE6-9537-0671A01A5798}" type="presOf" srcId="{51D19557-B8CE-42B8-A355-245B9CDCD27E}" destId="{144D25BD-52C8-409F-B921-A0EBF40C6F08}" srcOrd="0" destOrd="0" presId="urn:microsoft.com/office/officeart/2005/8/layout/chevron2"/>
    <dgm:cxn modelId="{69469C34-F678-4A7D-BC3D-F36D44364B71}" srcId="{FD0158FB-D461-429E-BB4C-66C8C99E5D42}" destId="{51D19557-B8CE-42B8-A355-245B9CDCD27E}" srcOrd="2" destOrd="0" parTransId="{3C3C78FD-BD56-495D-8A79-4D061A768ED8}" sibTransId="{42BED0BA-F867-441D-93D8-5C082C92A14E}"/>
    <dgm:cxn modelId="{66A9CC1D-C311-436B-9B37-F9C3C35C976C}" srcId="{FD0158FB-D461-429E-BB4C-66C8C99E5D42}" destId="{388F609A-8756-43AC-A6FC-F31062B15186}" srcOrd="0" destOrd="0" parTransId="{2AB205F7-BED8-4423-9CDD-98DC010FAC0B}" sibTransId="{0154AB3F-C2AE-4685-91C6-91D71B961BA4}"/>
    <dgm:cxn modelId="{2F4C7D67-F6FE-4FD8-B1ED-7621E4E678FE}" type="presParOf" srcId="{DDABD05E-732F-4D16-AA26-621FBD7A7534}" destId="{07E4E984-B9BF-4B00-A907-4F3CB7299BFE}" srcOrd="0" destOrd="0" presId="urn:microsoft.com/office/officeart/2005/8/layout/chevron2"/>
    <dgm:cxn modelId="{220C9093-6439-46C0-B8D9-3BDFD58E2941}" type="presParOf" srcId="{07E4E984-B9BF-4B00-A907-4F3CB7299BFE}" destId="{311E37B2-312B-4C32-864E-42C5C90C01B5}" srcOrd="0" destOrd="0" presId="urn:microsoft.com/office/officeart/2005/8/layout/chevron2"/>
    <dgm:cxn modelId="{58D0FFD1-87E9-49DB-8C81-5D6A09DA211E}" type="presParOf" srcId="{07E4E984-B9BF-4B00-A907-4F3CB7299BFE}" destId="{E0E83074-AC9E-4ED8-88BB-60817304CBA0}" srcOrd="1" destOrd="0" presId="urn:microsoft.com/office/officeart/2005/8/layout/chevron2"/>
    <dgm:cxn modelId="{6846078F-A581-47D7-9F74-779263B3EF33}" type="presParOf" srcId="{DDABD05E-732F-4D16-AA26-621FBD7A7534}" destId="{C202E490-3BAB-48F5-B692-426950A37E1E}" srcOrd="1" destOrd="0" presId="urn:microsoft.com/office/officeart/2005/8/layout/chevron2"/>
    <dgm:cxn modelId="{17AC11FD-1C68-48A9-8D01-DB880FFEAD49}" type="presParOf" srcId="{DDABD05E-732F-4D16-AA26-621FBD7A7534}" destId="{EFD96E1A-E813-43F3-8DFE-FCEC27E9BAAC}" srcOrd="2" destOrd="0" presId="urn:microsoft.com/office/officeart/2005/8/layout/chevron2"/>
    <dgm:cxn modelId="{77EE2CED-E923-4FDC-A48A-E1A58B223DDE}" type="presParOf" srcId="{EFD96E1A-E813-43F3-8DFE-FCEC27E9BAAC}" destId="{EC24329D-839C-4F74-9207-4E54F6FBF421}" srcOrd="0" destOrd="0" presId="urn:microsoft.com/office/officeart/2005/8/layout/chevron2"/>
    <dgm:cxn modelId="{24162A17-ABAB-45F2-A480-9FB005799240}" type="presParOf" srcId="{EFD96E1A-E813-43F3-8DFE-FCEC27E9BAAC}" destId="{51717E46-39E0-43CF-9884-6974EE34F004}" srcOrd="1" destOrd="0" presId="urn:microsoft.com/office/officeart/2005/8/layout/chevron2"/>
    <dgm:cxn modelId="{4AC133C2-EA2D-4643-93AC-4935DCA1AA76}" type="presParOf" srcId="{DDABD05E-732F-4D16-AA26-621FBD7A7534}" destId="{30056679-0E18-4C18-9149-C86BA2684DD2}" srcOrd="3" destOrd="0" presId="urn:microsoft.com/office/officeart/2005/8/layout/chevron2"/>
    <dgm:cxn modelId="{B6716E12-E6DC-40E9-BBD4-F9D17D31D8E9}" type="presParOf" srcId="{DDABD05E-732F-4D16-AA26-621FBD7A7534}" destId="{9AA5C228-1B12-487E-8896-9418363E81FF}" srcOrd="4" destOrd="0" presId="urn:microsoft.com/office/officeart/2005/8/layout/chevron2"/>
    <dgm:cxn modelId="{9FDCAE43-A275-4D15-8222-B3BD01346EEB}" type="presParOf" srcId="{9AA5C228-1B12-487E-8896-9418363E81FF}" destId="{144D25BD-52C8-409F-B921-A0EBF40C6F08}" srcOrd="0" destOrd="0" presId="urn:microsoft.com/office/officeart/2005/8/layout/chevron2"/>
    <dgm:cxn modelId="{848162CE-800C-4E1E-8903-16063A52988F}" type="presParOf" srcId="{9AA5C228-1B12-487E-8896-9418363E81FF}" destId="{60306C9A-1C62-432F-BD69-4EE44869C7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9E021-2ADA-4C51-AC47-6C128F24229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8EBEC-24D3-44AE-8DF0-9B32DD1F0A20}">
      <dgm:prSet phldrT="[Text]" custT="1"/>
      <dgm:spPr/>
      <dgm:t>
        <a:bodyPr/>
        <a:lstStyle/>
        <a:p>
          <a:r>
            <a:rPr lang="sr-Latn-CS" sz="2400" b="1" dirty="0" smtClean="0">
              <a:solidFill>
                <a:srgbClr val="FFFF00"/>
              </a:solidFill>
              <a:latin typeface="Comic Sans MS" pitchFamily="66" charset="0"/>
            </a:rPr>
            <a:t>ОБЈАСНИ КА</a:t>
          </a:r>
          <a:r>
            <a:rPr lang="sr-Cyrl-RS" sz="2400" b="1" dirty="0" smtClean="0">
              <a:solidFill>
                <a:srgbClr val="FFFF00"/>
              </a:solidFill>
              <a:latin typeface="Comic Sans MS" pitchFamily="66" charset="0"/>
            </a:rPr>
            <a:t>К</a:t>
          </a:r>
          <a:r>
            <a:rPr lang="sr-Latn-CS" sz="2400" b="1" dirty="0" smtClean="0">
              <a:solidFill>
                <a:srgbClr val="FFFF00"/>
              </a:solidFill>
              <a:latin typeface="Comic Sans MS" pitchFamily="66" charset="0"/>
            </a:rPr>
            <a:t>О СИ ДОШАО ДО ОДГОВОРА</a:t>
          </a:r>
          <a:endParaRPr lang="en-US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A048F51D-5F0F-4603-963C-E9E89F506A3A}" type="parTrans" cxnId="{E9402328-8FCB-4314-AC0A-0D696D66B891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0C1CB5C7-DF38-432D-AD4A-6E193A9A2A6C}" type="sibTrans" cxnId="{E9402328-8FCB-4314-AC0A-0D696D66B891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81D724C7-8F4E-4BC6-8043-4A30BACFD97B}">
      <dgm:prSet phldrT="[Text]" custT="1"/>
      <dgm:spPr/>
      <dgm:t>
        <a:bodyPr/>
        <a:lstStyle/>
        <a:p>
          <a:r>
            <a:rPr lang="sr-Cyrl-RS" sz="2400" b="1" dirty="0" smtClean="0">
              <a:solidFill>
                <a:srgbClr val="FFFF00"/>
              </a:solidFill>
              <a:latin typeface="Comic Sans MS" pitchFamily="66" charset="0"/>
            </a:rPr>
            <a:t>ОБЈАСНИ СВОЈ РАД</a:t>
          </a:r>
          <a:endParaRPr lang="en-US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689E1B47-C21F-4894-AA12-29E8523B51A6}" type="parTrans" cxnId="{B0B32EFC-41B3-4EAD-AC51-04660C867E20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D3B0644C-A50D-42B3-BFDF-93570B4A9D8F}" type="sibTrans" cxnId="{B0B32EFC-41B3-4EAD-AC51-04660C867E20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A42F2881-9734-44D8-8A0A-942E18C77CBF}">
      <dgm:prSet phldrT="[Text]" custT="1"/>
      <dgm:spPr/>
      <dgm:t>
        <a:bodyPr/>
        <a:lstStyle/>
        <a:p>
          <a:r>
            <a:rPr lang="sr-Cyrl-RS" sz="2400" b="1" dirty="0" smtClean="0">
              <a:solidFill>
                <a:srgbClr val="FFFF00"/>
              </a:solidFill>
              <a:latin typeface="Comic Sans MS" pitchFamily="66" charset="0"/>
            </a:rPr>
            <a:t>КАЖИ ЗАШТО ТАКО МИСЛИШ</a:t>
          </a:r>
          <a:endParaRPr lang="en-US" sz="24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F4A8C6C3-3169-4CED-9822-73790C6BB0DF}" type="parTrans" cxnId="{1C9393F7-824D-4BD5-BB80-63293815E2F5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436D08FB-DF88-4385-AEBA-BDD75B3EDB07}" type="sibTrans" cxnId="{1C9393F7-824D-4BD5-BB80-63293815E2F5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B0A9914A-7CD0-4134-AED5-581F0C38D9AA}">
      <dgm:prSet custT="1"/>
      <dgm:spPr/>
      <dgm:t>
        <a:bodyPr lIns="108000" rIns="0"/>
        <a:lstStyle/>
        <a:p>
          <a:r>
            <a:rPr lang="sr-Latn-CS" sz="2200" b="1" dirty="0" smtClean="0">
              <a:solidFill>
                <a:srgbClr val="FFFF00"/>
              </a:solidFill>
              <a:latin typeface="Comic Sans MS" pitchFamily="66" charset="0"/>
            </a:rPr>
            <a:t>КАКВА ВЕЗА ПОСТОЈИ ИЗМЕ</a:t>
          </a:r>
          <a:r>
            <a:rPr lang="sr-Cyrl-RS" sz="2200" b="1" dirty="0" smtClean="0">
              <a:solidFill>
                <a:srgbClr val="FFFF00"/>
              </a:solidFill>
              <a:latin typeface="Comic Sans MS" pitchFamily="66" charset="0"/>
            </a:rPr>
            <a:t>Ђ</a:t>
          </a:r>
          <a:r>
            <a:rPr lang="sr-Latn-CS" sz="2200" b="1" dirty="0" smtClean="0">
              <a:solidFill>
                <a:srgbClr val="FFFF00"/>
              </a:solidFill>
              <a:latin typeface="Comic Sans MS" pitchFamily="66" charset="0"/>
            </a:rPr>
            <a:t>У ЗАДАТАКА КОЈЕ СМО РАДИЛИ И ОВОГ ЗАДАТКА?</a:t>
          </a:r>
          <a:endParaRPr lang="en-US" sz="2200" b="1" dirty="0">
            <a:solidFill>
              <a:srgbClr val="FFFF00"/>
            </a:solidFill>
            <a:latin typeface="Comic Sans MS" pitchFamily="66" charset="0"/>
          </a:endParaRPr>
        </a:p>
      </dgm:t>
    </dgm:pt>
    <dgm:pt modelId="{54B493E6-6C71-4A97-9549-E5E38AC27132}" type="parTrans" cxnId="{1096B879-0DAB-488A-83E9-B5269BCD261F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7F445526-08E3-4EAC-AF3F-2122686F0CB7}" type="sibTrans" cxnId="{1096B879-0DAB-488A-83E9-B5269BCD261F}">
      <dgm:prSet/>
      <dgm:spPr/>
      <dgm:t>
        <a:bodyPr/>
        <a:lstStyle/>
        <a:p>
          <a:endParaRPr lang="en-US">
            <a:solidFill>
              <a:srgbClr val="FFFF00"/>
            </a:solidFill>
            <a:latin typeface="Comic Sans MS" pitchFamily="66" charset="0"/>
          </a:endParaRPr>
        </a:p>
      </dgm:t>
    </dgm:pt>
    <dgm:pt modelId="{187E4016-3B93-4828-86C9-81DAD7B95B4A}" type="pres">
      <dgm:prSet presAssocID="{8BD9E021-2ADA-4C51-AC47-6C128F2422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2E71F0-55BD-43B8-9349-ED28DF1C20EA}" type="pres">
      <dgm:prSet presAssocID="{8BD9E021-2ADA-4C51-AC47-6C128F24229A}" presName="dummyMaxCanvas" presStyleCnt="0">
        <dgm:presLayoutVars/>
      </dgm:prSet>
      <dgm:spPr/>
    </dgm:pt>
    <dgm:pt modelId="{F9FFD334-0974-4046-AFBF-5A9A6581FC0C}" type="pres">
      <dgm:prSet presAssocID="{8BD9E021-2ADA-4C51-AC47-6C128F24229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24359-737C-4FB9-9183-6A508F24F61A}" type="pres">
      <dgm:prSet presAssocID="{8BD9E021-2ADA-4C51-AC47-6C128F24229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794AD-98A1-4CF3-A013-4B34D87B00EE}" type="pres">
      <dgm:prSet presAssocID="{8BD9E021-2ADA-4C51-AC47-6C128F24229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7D99C-54E9-4175-AF5D-E7ED6E03DF58}" type="pres">
      <dgm:prSet presAssocID="{8BD9E021-2ADA-4C51-AC47-6C128F24229A}" presName="FourNodes_4" presStyleLbl="node1" presStyleIdx="3" presStyleCnt="4" custScaleX="100408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AE253-5BE4-4C29-8A36-03A8271046B2}" type="pres">
      <dgm:prSet presAssocID="{8BD9E021-2ADA-4C51-AC47-6C128F24229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4DC6D-6F30-4BCD-B93A-0A46C0A21AD5}" type="pres">
      <dgm:prSet presAssocID="{8BD9E021-2ADA-4C51-AC47-6C128F24229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FC8F8-288E-4375-9ED5-198E899B01B6}" type="pres">
      <dgm:prSet presAssocID="{8BD9E021-2ADA-4C51-AC47-6C128F24229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6B69C-F00F-4DDB-9FD9-933F7D8DE2F5}" type="pres">
      <dgm:prSet presAssocID="{8BD9E021-2ADA-4C51-AC47-6C128F24229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0C9E-4F66-46DA-B539-A0D3BA232559}" type="pres">
      <dgm:prSet presAssocID="{8BD9E021-2ADA-4C51-AC47-6C128F24229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48192-C366-4710-8066-B06F4B9BDD73}" type="pres">
      <dgm:prSet presAssocID="{8BD9E021-2ADA-4C51-AC47-6C128F24229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37C4B-1021-46A1-A276-A4D13244F380}" type="pres">
      <dgm:prSet presAssocID="{8BD9E021-2ADA-4C51-AC47-6C128F24229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D433D-F232-4907-9FD0-A3A3211BE412}" type="presOf" srcId="{436D08FB-DF88-4385-AEBA-BDD75B3EDB07}" destId="{9DEFC8F8-288E-4375-9ED5-198E899B01B6}" srcOrd="0" destOrd="0" presId="urn:microsoft.com/office/officeart/2005/8/layout/vProcess5"/>
    <dgm:cxn modelId="{4F9DEC07-DB91-4B59-B7EC-6E80FDA19A70}" type="presOf" srcId="{A42F2881-9734-44D8-8A0A-942E18C77CBF}" destId="{07B48192-C366-4710-8066-B06F4B9BDD73}" srcOrd="1" destOrd="0" presId="urn:microsoft.com/office/officeart/2005/8/layout/vProcess5"/>
    <dgm:cxn modelId="{3AB2AF97-8F9A-4471-A902-A26962532417}" type="presOf" srcId="{81D724C7-8F4E-4BC6-8043-4A30BACFD97B}" destId="{DA924359-737C-4FB9-9183-6A508F24F61A}" srcOrd="0" destOrd="0" presId="urn:microsoft.com/office/officeart/2005/8/layout/vProcess5"/>
    <dgm:cxn modelId="{C5B0CC28-981D-4E11-88A0-A24BFF080D58}" type="presOf" srcId="{81D724C7-8F4E-4BC6-8043-4A30BACFD97B}" destId="{249D0C9E-4F66-46DA-B539-A0D3BA232559}" srcOrd="1" destOrd="0" presId="urn:microsoft.com/office/officeart/2005/8/layout/vProcess5"/>
    <dgm:cxn modelId="{31C6B83F-75C4-4EA8-8C7D-FDC5078F37A7}" type="presOf" srcId="{B0A9914A-7CD0-4134-AED5-581F0C38D9AA}" destId="{FF237C4B-1021-46A1-A276-A4D13244F380}" srcOrd="1" destOrd="0" presId="urn:microsoft.com/office/officeart/2005/8/layout/vProcess5"/>
    <dgm:cxn modelId="{1096B879-0DAB-488A-83E9-B5269BCD261F}" srcId="{8BD9E021-2ADA-4C51-AC47-6C128F24229A}" destId="{B0A9914A-7CD0-4134-AED5-581F0C38D9AA}" srcOrd="3" destOrd="0" parTransId="{54B493E6-6C71-4A97-9549-E5E38AC27132}" sibTransId="{7F445526-08E3-4EAC-AF3F-2122686F0CB7}"/>
    <dgm:cxn modelId="{FB9B375A-AABF-47E7-9A78-A11B3455C875}" type="presOf" srcId="{A42F2881-9734-44D8-8A0A-942E18C77CBF}" destId="{AB2794AD-98A1-4CF3-A013-4B34D87B00EE}" srcOrd="0" destOrd="0" presId="urn:microsoft.com/office/officeart/2005/8/layout/vProcess5"/>
    <dgm:cxn modelId="{2C3E97CE-68FB-4B27-90C7-DFA38DD3B7A3}" type="presOf" srcId="{8BD9E021-2ADA-4C51-AC47-6C128F24229A}" destId="{187E4016-3B93-4828-86C9-81DAD7B95B4A}" srcOrd="0" destOrd="0" presId="urn:microsoft.com/office/officeart/2005/8/layout/vProcess5"/>
    <dgm:cxn modelId="{1C9393F7-824D-4BD5-BB80-63293815E2F5}" srcId="{8BD9E021-2ADA-4C51-AC47-6C128F24229A}" destId="{A42F2881-9734-44D8-8A0A-942E18C77CBF}" srcOrd="2" destOrd="0" parTransId="{F4A8C6C3-3169-4CED-9822-73790C6BB0DF}" sibTransId="{436D08FB-DF88-4385-AEBA-BDD75B3EDB07}"/>
    <dgm:cxn modelId="{3832B748-5EB2-481D-8D47-AC5D60EA9030}" type="presOf" srcId="{80F8EBEC-24D3-44AE-8DF0-9B32DD1F0A20}" destId="{A1F6B69C-F00F-4DDB-9FD9-933F7D8DE2F5}" srcOrd="1" destOrd="0" presId="urn:microsoft.com/office/officeart/2005/8/layout/vProcess5"/>
    <dgm:cxn modelId="{3F10EA42-8F7A-4A80-BF65-7CE630E83674}" type="presOf" srcId="{80F8EBEC-24D3-44AE-8DF0-9B32DD1F0A20}" destId="{F9FFD334-0974-4046-AFBF-5A9A6581FC0C}" srcOrd="0" destOrd="0" presId="urn:microsoft.com/office/officeart/2005/8/layout/vProcess5"/>
    <dgm:cxn modelId="{B0B32EFC-41B3-4EAD-AC51-04660C867E20}" srcId="{8BD9E021-2ADA-4C51-AC47-6C128F24229A}" destId="{81D724C7-8F4E-4BC6-8043-4A30BACFD97B}" srcOrd="1" destOrd="0" parTransId="{689E1B47-C21F-4894-AA12-29E8523B51A6}" sibTransId="{D3B0644C-A50D-42B3-BFDF-93570B4A9D8F}"/>
    <dgm:cxn modelId="{05BCACDB-C0A1-4011-A646-8EDA4F8C037F}" type="presOf" srcId="{0C1CB5C7-DF38-432D-AD4A-6E193A9A2A6C}" destId="{C14AE253-5BE4-4C29-8A36-03A8271046B2}" srcOrd="0" destOrd="0" presId="urn:microsoft.com/office/officeart/2005/8/layout/vProcess5"/>
    <dgm:cxn modelId="{AD7C1CF2-28EB-48F8-B755-97190BD65D47}" type="presOf" srcId="{D3B0644C-A50D-42B3-BFDF-93570B4A9D8F}" destId="{0234DC6D-6F30-4BCD-B93A-0A46C0A21AD5}" srcOrd="0" destOrd="0" presId="urn:microsoft.com/office/officeart/2005/8/layout/vProcess5"/>
    <dgm:cxn modelId="{E9402328-8FCB-4314-AC0A-0D696D66B891}" srcId="{8BD9E021-2ADA-4C51-AC47-6C128F24229A}" destId="{80F8EBEC-24D3-44AE-8DF0-9B32DD1F0A20}" srcOrd="0" destOrd="0" parTransId="{A048F51D-5F0F-4603-963C-E9E89F506A3A}" sibTransId="{0C1CB5C7-DF38-432D-AD4A-6E193A9A2A6C}"/>
    <dgm:cxn modelId="{6843DE91-5DF7-4B9A-877B-397E02AB86E0}" type="presOf" srcId="{B0A9914A-7CD0-4134-AED5-581F0C38D9AA}" destId="{2AB7D99C-54E9-4175-AF5D-E7ED6E03DF58}" srcOrd="0" destOrd="0" presId="urn:microsoft.com/office/officeart/2005/8/layout/vProcess5"/>
    <dgm:cxn modelId="{F001B051-6D85-4AFE-8184-3B780BAEB2B2}" type="presParOf" srcId="{187E4016-3B93-4828-86C9-81DAD7B95B4A}" destId="{772E71F0-55BD-43B8-9349-ED28DF1C20EA}" srcOrd="0" destOrd="0" presId="urn:microsoft.com/office/officeart/2005/8/layout/vProcess5"/>
    <dgm:cxn modelId="{958B059C-B81C-4087-9900-83EC3364F678}" type="presParOf" srcId="{187E4016-3B93-4828-86C9-81DAD7B95B4A}" destId="{F9FFD334-0974-4046-AFBF-5A9A6581FC0C}" srcOrd="1" destOrd="0" presId="urn:microsoft.com/office/officeart/2005/8/layout/vProcess5"/>
    <dgm:cxn modelId="{F8331C22-8428-486F-932E-99B1D1CCEA5C}" type="presParOf" srcId="{187E4016-3B93-4828-86C9-81DAD7B95B4A}" destId="{DA924359-737C-4FB9-9183-6A508F24F61A}" srcOrd="2" destOrd="0" presId="urn:microsoft.com/office/officeart/2005/8/layout/vProcess5"/>
    <dgm:cxn modelId="{3062FCC8-D76A-44BB-AFBE-4B2FA10E2B21}" type="presParOf" srcId="{187E4016-3B93-4828-86C9-81DAD7B95B4A}" destId="{AB2794AD-98A1-4CF3-A013-4B34D87B00EE}" srcOrd="3" destOrd="0" presId="urn:microsoft.com/office/officeart/2005/8/layout/vProcess5"/>
    <dgm:cxn modelId="{720FA197-9CF9-4895-A01A-4A08A826C3B3}" type="presParOf" srcId="{187E4016-3B93-4828-86C9-81DAD7B95B4A}" destId="{2AB7D99C-54E9-4175-AF5D-E7ED6E03DF58}" srcOrd="4" destOrd="0" presId="urn:microsoft.com/office/officeart/2005/8/layout/vProcess5"/>
    <dgm:cxn modelId="{4FC0550B-1E2C-423D-84E7-11BB892D8C67}" type="presParOf" srcId="{187E4016-3B93-4828-86C9-81DAD7B95B4A}" destId="{C14AE253-5BE4-4C29-8A36-03A8271046B2}" srcOrd="5" destOrd="0" presId="urn:microsoft.com/office/officeart/2005/8/layout/vProcess5"/>
    <dgm:cxn modelId="{E84939FB-4E0B-4E02-A84F-52656100A408}" type="presParOf" srcId="{187E4016-3B93-4828-86C9-81DAD7B95B4A}" destId="{0234DC6D-6F30-4BCD-B93A-0A46C0A21AD5}" srcOrd="6" destOrd="0" presId="urn:microsoft.com/office/officeart/2005/8/layout/vProcess5"/>
    <dgm:cxn modelId="{A82EFAB0-EA39-4BA6-8D9C-56EA641EF821}" type="presParOf" srcId="{187E4016-3B93-4828-86C9-81DAD7B95B4A}" destId="{9DEFC8F8-288E-4375-9ED5-198E899B01B6}" srcOrd="7" destOrd="0" presId="urn:microsoft.com/office/officeart/2005/8/layout/vProcess5"/>
    <dgm:cxn modelId="{51C49C75-CD48-45DE-A32E-9EAAE31C61BE}" type="presParOf" srcId="{187E4016-3B93-4828-86C9-81DAD7B95B4A}" destId="{A1F6B69C-F00F-4DDB-9FD9-933F7D8DE2F5}" srcOrd="8" destOrd="0" presId="urn:microsoft.com/office/officeart/2005/8/layout/vProcess5"/>
    <dgm:cxn modelId="{CDB29289-C97E-4EE5-AB5D-0BF7C839F0CA}" type="presParOf" srcId="{187E4016-3B93-4828-86C9-81DAD7B95B4A}" destId="{249D0C9E-4F66-46DA-B539-A0D3BA232559}" srcOrd="9" destOrd="0" presId="urn:microsoft.com/office/officeart/2005/8/layout/vProcess5"/>
    <dgm:cxn modelId="{C9435A3A-2F5B-4CAC-9B2B-E0C938080961}" type="presParOf" srcId="{187E4016-3B93-4828-86C9-81DAD7B95B4A}" destId="{07B48192-C366-4710-8066-B06F4B9BDD73}" srcOrd="10" destOrd="0" presId="urn:microsoft.com/office/officeart/2005/8/layout/vProcess5"/>
    <dgm:cxn modelId="{214920E4-8E0D-4859-BE87-A4DE0ECF30B5}" type="presParOf" srcId="{187E4016-3B93-4828-86C9-81DAD7B95B4A}" destId="{FF237C4B-1021-46A1-A276-A4D13244F38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9E32E-0C74-4EDB-B7CE-F392792E514B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764B9-A4F4-4C0F-9065-0315BFA6F619}">
      <dgm:prSet phldrT="[Text]" custT="1"/>
      <dgm:spPr/>
      <dgm:t>
        <a:bodyPr lIns="36000" tIns="288000" rIns="0" bIns="108000"/>
        <a:lstStyle/>
        <a:p>
          <a:r>
            <a:rPr lang="sr-Cyrl-RS" sz="2400" b="1" dirty="0" smtClean="0">
              <a:latin typeface="Comic Sans MS" pitchFamily="66" charset="0"/>
            </a:rPr>
            <a:t>Различите идеје</a:t>
          </a:r>
          <a:endParaRPr lang="en-US" sz="2400" b="1" dirty="0">
            <a:latin typeface="Comic Sans MS" pitchFamily="66" charset="0"/>
          </a:endParaRPr>
        </a:p>
      </dgm:t>
    </dgm:pt>
    <dgm:pt modelId="{B43BEBA5-FC30-49A9-856F-A344B2926265}" type="parTrans" cxnId="{08B75DAD-9FC9-4AF0-80CA-7D175C0F9478}">
      <dgm:prSet/>
      <dgm:spPr/>
      <dgm:t>
        <a:bodyPr/>
        <a:lstStyle/>
        <a:p>
          <a:endParaRPr lang="en-US"/>
        </a:p>
      </dgm:t>
    </dgm:pt>
    <dgm:pt modelId="{4A8CB3B6-925A-4DFE-912C-585CC72A3968}" type="sibTrans" cxnId="{08B75DAD-9FC9-4AF0-80CA-7D175C0F9478}">
      <dgm:prSet/>
      <dgm:spPr/>
      <dgm:t>
        <a:bodyPr/>
        <a:lstStyle/>
        <a:p>
          <a:endParaRPr lang="en-US"/>
        </a:p>
      </dgm:t>
    </dgm:pt>
    <dgm:pt modelId="{4D9889CD-3200-486C-A23F-A57D4E1C1DE8}">
      <dgm:prSet phldrT="[Text]" custT="1"/>
      <dgm:spPr/>
      <dgm:t>
        <a:bodyPr lIns="0" tIns="288000" rIns="0"/>
        <a:lstStyle/>
        <a:p>
          <a:r>
            <a:rPr lang="sr-Cyrl-RS" sz="2400" b="1" dirty="0" smtClean="0">
              <a:latin typeface="Comic Sans MS" pitchFamily="66" charset="0"/>
            </a:rPr>
            <a:t>Различите методе</a:t>
          </a:r>
          <a:endParaRPr lang="en-US" sz="2400" b="1" dirty="0">
            <a:latin typeface="Comic Sans MS" pitchFamily="66" charset="0"/>
          </a:endParaRPr>
        </a:p>
      </dgm:t>
    </dgm:pt>
    <dgm:pt modelId="{8E61555B-6D8A-4595-A4A5-152ABADC876A}" type="parTrans" cxnId="{B1D40C09-8EBF-42FA-B52C-30837A4D0B77}">
      <dgm:prSet/>
      <dgm:spPr/>
      <dgm:t>
        <a:bodyPr/>
        <a:lstStyle/>
        <a:p>
          <a:endParaRPr lang="en-US"/>
        </a:p>
      </dgm:t>
    </dgm:pt>
    <dgm:pt modelId="{F38A54A3-BE43-406A-B28C-5ACC545F1612}" type="sibTrans" cxnId="{B1D40C09-8EBF-42FA-B52C-30837A4D0B77}">
      <dgm:prSet/>
      <dgm:spPr/>
      <dgm:t>
        <a:bodyPr/>
        <a:lstStyle/>
        <a:p>
          <a:endParaRPr lang="en-US"/>
        </a:p>
      </dgm:t>
    </dgm:pt>
    <dgm:pt modelId="{CCE23E9A-7413-4E10-B801-73714BAC2974}">
      <dgm:prSet phldrT="[Text]" phldr="1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9676FBF4-ECF4-493C-847F-ACAC2B53DF1F}" type="parTrans" cxnId="{B9563B0C-D5D2-4121-8746-082794944B34}">
      <dgm:prSet/>
      <dgm:spPr/>
      <dgm:t>
        <a:bodyPr/>
        <a:lstStyle/>
        <a:p>
          <a:endParaRPr lang="en-US"/>
        </a:p>
      </dgm:t>
    </dgm:pt>
    <dgm:pt modelId="{7CE5F02E-54CE-49C2-9205-66BF2587312E}" type="sibTrans" cxnId="{B9563B0C-D5D2-4121-8746-082794944B34}">
      <dgm:prSet/>
      <dgm:spPr/>
      <dgm:t>
        <a:bodyPr/>
        <a:lstStyle/>
        <a:p>
          <a:endParaRPr lang="en-US"/>
        </a:p>
      </dgm:t>
    </dgm:pt>
    <dgm:pt modelId="{76E4C1DA-B3B5-4B33-9762-AFC123C42B44}">
      <dgm:prSet phldrT="[Text]" custT="1"/>
      <dgm:spPr/>
      <dgm:t>
        <a:bodyPr lIns="0" tIns="0" rIns="0" bIns="0" anchor="ctr" anchorCtr="0"/>
        <a:lstStyle/>
        <a:p>
          <a:r>
            <a:rPr lang="sr-Cyrl-RS" sz="2400" b="1" dirty="0" smtClean="0">
              <a:latin typeface="Comic Sans MS" pitchFamily="66" charset="0"/>
            </a:rPr>
            <a:t>Само-процена</a:t>
          </a:r>
          <a:endParaRPr lang="en-US" sz="2400" b="1" dirty="0">
            <a:latin typeface="Comic Sans MS" pitchFamily="66" charset="0"/>
          </a:endParaRPr>
        </a:p>
      </dgm:t>
    </dgm:pt>
    <dgm:pt modelId="{C4ADC9BC-56C0-442B-9536-4CD2DCF2BE6D}" type="parTrans" cxnId="{9136A0B2-B2CF-4175-8DC1-22F03741586A}">
      <dgm:prSet/>
      <dgm:spPr/>
      <dgm:t>
        <a:bodyPr/>
        <a:lstStyle/>
        <a:p>
          <a:endParaRPr lang="en-US"/>
        </a:p>
      </dgm:t>
    </dgm:pt>
    <dgm:pt modelId="{EE7C33ED-7936-4B64-8D83-8D49E616E41D}" type="sibTrans" cxnId="{9136A0B2-B2CF-4175-8DC1-22F03741586A}">
      <dgm:prSet/>
      <dgm:spPr/>
      <dgm:t>
        <a:bodyPr/>
        <a:lstStyle/>
        <a:p>
          <a:endParaRPr lang="en-US"/>
        </a:p>
      </dgm:t>
    </dgm:pt>
    <dgm:pt modelId="{E33F7EFB-D67A-4776-9D22-3DEEB3F8A3AF}">
      <dgm:prSet phldrT="[Text]" custT="1"/>
      <dgm:spPr/>
      <dgm:t>
        <a:bodyPr/>
        <a:lstStyle/>
        <a:p>
          <a:r>
            <a:rPr lang="sr-Cyrl-RS" sz="2400" b="1" dirty="0" smtClean="0">
              <a:latin typeface="Comic Sans MS" pitchFamily="66" charset="0"/>
            </a:rPr>
            <a:t>Учење на грешкама</a:t>
          </a:r>
          <a:endParaRPr lang="en-US" sz="2400" b="1" dirty="0">
            <a:latin typeface="Comic Sans MS" pitchFamily="66" charset="0"/>
          </a:endParaRPr>
        </a:p>
      </dgm:t>
    </dgm:pt>
    <dgm:pt modelId="{0C36C5DC-30ED-4E49-B851-0CFF2CF5FDEF}" type="parTrans" cxnId="{5FEA9C57-E4B2-4C97-9573-F89812FA6BF5}">
      <dgm:prSet/>
      <dgm:spPr/>
      <dgm:t>
        <a:bodyPr/>
        <a:lstStyle/>
        <a:p>
          <a:endParaRPr lang="en-US"/>
        </a:p>
      </dgm:t>
    </dgm:pt>
    <dgm:pt modelId="{1DB562D6-870F-4186-913D-19E1D1571101}" type="sibTrans" cxnId="{5FEA9C57-E4B2-4C97-9573-F89812FA6BF5}">
      <dgm:prSet/>
      <dgm:spPr/>
      <dgm:t>
        <a:bodyPr/>
        <a:lstStyle/>
        <a:p>
          <a:endParaRPr lang="en-US"/>
        </a:p>
      </dgm:t>
    </dgm:pt>
    <dgm:pt modelId="{3ACE5B91-8737-4D27-A2DB-EEC7A0CFFF82}">
      <dgm:prSet phldrT="[Text]" phldr="1"/>
      <dgm:spPr/>
      <dgm:t>
        <a:bodyPr/>
        <a:lstStyle/>
        <a:p>
          <a:endParaRPr lang="en-US" dirty="0"/>
        </a:p>
      </dgm:t>
    </dgm:pt>
    <dgm:pt modelId="{A8E007E3-D724-4FC7-AFC8-DD18FC4F3C54}" type="sibTrans" cxnId="{56AF2DD0-DEF6-43AB-9D73-88E97DEFB4E9}">
      <dgm:prSet/>
      <dgm:spPr/>
      <dgm:t>
        <a:bodyPr/>
        <a:lstStyle/>
        <a:p>
          <a:endParaRPr lang="en-US"/>
        </a:p>
      </dgm:t>
    </dgm:pt>
    <dgm:pt modelId="{8AC72E13-E14B-4D63-BC1D-FA16C6DAFFA6}" type="parTrans" cxnId="{56AF2DD0-DEF6-43AB-9D73-88E97DEFB4E9}">
      <dgm:prSet/>
      <dgm:spPr/>
      <dgm:t>
        <a:bodyPr/>
        <a:lstStyle/>
        <a:p>
          <a:endParaRPr lang="en-US"/>
        </a:p>
      </dgm:t>
    </dgm:pt>
    <dgm:pt modelId="{1D367363-34E7-413E-8DFB-4A1F7FE2E2C3}">
      <dgm:prSet phldrT="[Text]" phldr="1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8172CF73-09DC-4BC8-968F-6CE4C78270A8}" type="sibTrans" cxnId="{55AC185B-A5FB-4D7E-8851-08A99CD21579}">
      <dgm:prSet/>
      <dgm:spPr/>
      <dgm:t>
        <a:bodyPr/>
        <a:lstStyle/>
        <a:p>
          <a:endParaRPr lang="en-US"/>
        </a:p>
      </dgm:t>
    </dgm:pt>
    <dgm:pt modelId="{E71E36F4-4F3F-4523-B854-01F30E4E63BD}" type="parTrans" cxnId="{55AC185B-A5FB-4D7E-8851-08A99CD21579}">
      <dgm:prSet/>
      <dgm:spPr/>
      <dgm:t>
        <a:bodyPr/>
        <a:lstStyle/>
        <a:p>
          <a:endParaRPr lang="en-US"/>
        </a:p>
      </dgm:t>
    </dgm:pt>
    <dgm:pt modelId="{7A720A9B-8C73-4F3A-BB16-495F0761D19C}">
      <dgm:prSet phldrT="[Text]" phldr="1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59518A76-B244-445A-9EE3-DC032AB8C0C5}" type="sibTrans" cxnId="{00054761-A1CC-4B6D-825F-32D2FFE647DD}">
      <dgm:prSet/>
      <dgm:spPr/>
      <dgm:t>
        <a:bodyPr/>
        <a:lstStyle/>
        <a:p>
          <a:endParaRPr lang="en-US"/>
        </a:p>
      </dgm:t>
    </dgm:pt>
    <dgm:pt modelId="{5E0392E1-1C18-499A-90AA-6D07E11F1B02}" type="parTrans" cxnId="{00054761-A1CC-4B6D-825F-32D2FFE647DD}">
      <dgm:prSet/>
      <dgm:spPr/>
      <dgm:t>
        <a:bodyPr/>
        <a:lstStyle/>
        <a:p>
          <a:endParaRPr lang="en-US"/>
        </a:p>
      </dgm:t>
    </dgm:pt>
    <dgm:pt modelId="{C4271BE2-6B3E-42A4-BFE8-8F4460414700}" type="pres">
      <dgm:prSet presAssocID="{40E9E32E-0C74-4EDB-B7CE-F392792E514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EF58A-1081-4E40-9665-C4974E989787}" type="pres">
      <dgm:prSet presAssocID="{40E9E32E-0C74-4EDB-B7CE-F392792E514B}" presName="children" presStyleCnt="0"/>
      <dgm:spPr/>
    </dgm:pt>
    <dgm:pt modelId="{8895F033-D588-4458-AA31-0D8D9DF19037}" type="pres">
      <dgm:prSet presAssocID="{40E9E32E-0C74-4EDB-B7CE-F392792E514B}" presName="child1group" presStyleCnt="0"/>
      <dgm:spPr/>
    </dgm:pt>
    <dgm:pt modelId="{9AE57627-0940-4E8E-912A-F6B6675B4DDF}" type="pres">
      <dgm:prSet presAssocID="{40E9E32E-0C74-4EDB-B7CE-F392792E514B}" presName="child1" presStyleLbl="bgAcc1" presStyleIdx="0" presStyleCnt="4" custScaleX="117178"/>
      <dgm:spPr/>
      <dgm:t>
        <a:bodyPr/>
        <a:lstStyle/>
        <a:p>
          <a:endParaRPr lang="en-US"/>
        </a:p>
      </dgm:t>
    </dgm:pt>
    <dgm:pt modelId="{087F2A13-99CB-4DDE-BBB1-A974C18987A0}" type="pres">
      <dgm:prSet presAssocID="{40E9E32E-0C74-4EDB-B7CE-F392792E514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A8C60-BDE9-4BE9-B8D3-10E2A8622D34}" type="pres">
      <dgm:prSet presAssocID="{40E9E32E-0C74-4EDB-B7CE-F392792E514B}" presName="child2group" presStyleCnt="0"/>
      <dgm:spPr/>
    </dgm:pt>
    <dgm:pt modelId="{403344A8-F3D2-4056-8461-FFDEA144B9D8}" type="pres">
      <dgm:prSet presAssocID="{40E9E32E-0C74-4EDB-B7CE-F392792E514B}" presName="child2" presStyleLbl="bgAcc1" presStyleIdx="1" presStyleCnt="4" custScaleX="116446"/>
      <dgm:spPr/>
      <dgm:t>
        <a:bodyPr/>
        <a:lstStyle/>
        <a:p>
          <a:endParaRPr lang="en-US"/>
        </a:p>
      </dgm:t>
    </dgm:pt>
    <dgm:pt modelId="{2EED4047-4868-4565-9B47-66BB577B80EA}" type="pres">
      <dgm:prSet presAssocID="{40E9E32E-0C74-4EDB-B7CE-F392792E514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9FF4-9EA0-4045-9402-2DF1A37C5F74}" type="pres">
      <dgm:prSet presAssocID="{40E9E32E-0C74-4EDB-B7CE-F392792E514B}" presName="child3group" presStyleCnt="0"/>
      <dgm:spPr/>
    </dgm:pt>
    <dgm:pt modelId="{A881DFC6-A3A0-42CA-946E-0D3CD55AD015}" type="pres">
      <dgm:prSet presAssocID="{40E9E32E-0C74-4EDB-B7CE-F392792E514B}" presName="child3" presStyleLbl="bgAcc1" presStyleIdx="2" presStyleCnt="4" custScaleX="123043"/>
      <dgm:spPr/>
      <dgm:t>
        <a:bodyPr/>
        <a:lstStyle/>
        <a:p>
          <a:endParaRPr lang="en-US"/>
        </a:p>
      </dgm:t>
    </dgm:pt>
    <dgm:pt modelId="{260A3E38-9D39-4071-A820-700B95BB735A}" type="pres">
      <dgm:prSet presAssocID="{40E9E32E-0C74-4EDB-B7CE-F392792E514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D32E-5646-47F2-A30D-F483A34078B0}" type="pres">
      <dgm:prSet presAssocID="{40E9E32E-0C74-4EDB-B7CE-F392792E514B}" presName="child4group" presStyleCnt="0"/>
      <dgm:spPr/>
    </dgm:pt>
    <dgm:pt modelId="{496E1EED-AA46-4986-8ED1-DAFBDC4122CE}" type="pres">
      <dgm:prSet presAssocID="{40E9E32E-0C74-4EDB-B7CE-F392792E514B}" presName="child4" presStyleLbl="bgAcc1" presStyleIdx="3" presStyleCnt="4" custScaleX="114724"/>
      <dgm:spPr/>
      <dgm:t>
        <a:bodyPr/>
        <a:lstStyle/>
        <a:p>
          <a:endParaRPr lang="en-US"/>
        </a:p>
      </dgm:t>
    </dgm:pt>
    <dgm:pt modelId="{D30C4178-ED80-4448-A33F-E44EBF7EB264}" type="pres">
      <dgm:prSet presAssocID="{40E9E32E-0C74-4EDB-B7CE-F392792E514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1B217-92C1-4ED4-A32B-13F20CB0DDF7}" type="pres">
      <dgm:prSet presAssocID="{40E9E32E-0C74-4EDB-B7CE-F392792E514B}" presName="childPlaceholder" presStyleCnt="0"/>
      <dgm:spPr/>
    </dgm:pt>
    <dgm:pt modelId="{08BE1929-5360-4953-982A-591FDE5DD85D}" type="pres">
      <dgm:prSet presAssocID="{40E9E32E-0C74-4EDB-B7CE-F392792E514B}" presName="circle" presStyleCnt="0"/>
      <dgm:spPr/>
    </dgm:pt>
    <dgm:pt modelId="{9A98DDE4-AA15-4DF3-8C4D-0A4337BF9045}" type="pres">
      <dgm:prSet presAssocID="{40E9E32E-0C74-4EDB-B7CE-F392792E514B}" presName="quadrant1" presStyleLbl="node1" presStyleIdx="0" presStyleCnt="4" custScaleX="82645" custScaleY="82645" custLinFactNeighborX="7866" custLinFactNeighborY="7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0C264-22A9-4668-B0AB-DD3092E293C9}" type="pres">
      <dgm:prSet presAssocID="{40E9E32E-0C74-4EDB-B7CE-F392792E514B}" presName="quadrant2" presStyleLbl="node1" presStyleIdx="1" presStyleCnt="4" custScaleX="82645" custScaleY="82645" custLinFactNeighborX="-7866" custLinFactNeighborY="7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61157-4E77-47E4-ADEC-2BBD4CB9CE00}" type="pres">
      <dgm:prSet presAssocID="{40E9E32E-0C74-4EDB-B7CE-F392792E514B}" presName="quadrant3" presStyleLbl="node1" presStyleIdx="2" presStyleCnt="4" custScaleX="82645" custScaleY="82645" custLinFactNeighborX="-7866" custLinFactNeighborY="-7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5B04D-E969-4432-BFD1-0CD3C16835DE}" type="pres">
      <dgm:prSet presAssocID="{40E9E32E-0C74-4EDB-B7CE-F392792E514B}" presName="quadrant4" presStyleLbl="node1" presStyleIdx="3" presStyleCnt="4" custScaleX="82645" custScaleY="82645" custLinFactNeighborX="7866" custLinFactNeighborY="-7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82CF1-246D-4D63-B02E-B6F51B8D175B}" type="pres">
      <dgm:prSet presAssocID="{40E9E32E-0C74-4EDB-B7CE-F392792E514B}" presName="quadrantPlaceholder" presStyleCnt="0"/>
      <dgm:spPr/>
    </dgm:pt>
    <dgm:pt modelId="{09DA4B97-C881-4DA7-A84E-D3AF65661B70}" type="pres">
      <dgm:prSet presAssocID="{40E9E32E-0C74-4EDB-B7CE-F392792E514B}" presName="center1" presStyleLbl="fgShp" presStyleIdx="0" presStyleCnt="2"/>
      <dgm:spPr/>
    </dgm:pt>
    <dgm:pt modelId="{7C2DD233-F60F-4A70-91D4-AC45140F11F1}" type="pres">
      <dgm:prSet presAssocID="{40E9E32E-0C74-4EDB-B7CE-F392792E514B}" presName="center2" presStyleLbl="fgShp" presStyleIdx="1" presStyleCnt="2"/>
      <dgm:spPr/>
    </dgm:pt>
  </dgm:ptLst>
  <dgm:cxnLst>
    <dgm:cxn modelId="{80ED3204-CFEB-446F-A411-B853617B67D9}" type="presOf" srcId="{7A720A9B-8C73-4F3A-BB16-495F0761D19C}" destId="{1295B04D-E969-4432-BFD1-0CD3C16835DE}" srcOrd="0" destOrd="0" presId="urn:microsoft.com/office/officeart/2005/8/layout/cycle4#1"/>
    <dgm:cxn modelId="{56AF2DD0-DEF6-43AB-9D73-88E97DEFB4E9}" srcId="{40E9E32E-0C74-4EDB-B7CE-F392792E514B}" destId="{3ACE5B91-8737-4D27-A2DB-EEC7A0CFFF82}" srcOrd="0" destOrd="0" parTransId="{8AC72E13-E14B-4D63-BC1D-FA16C6DAFFA6}" sibTransId="{A8E007E3-D724-4FC7-AFC8-DD18FC4F3C54}"/>
    <dgm:cxn modelId="{E1F0BFEE-9267-4EA7-A373-0D6A696EC0DB}" type="presOf" srcId="{E33F7EFB-D67A-4776-9D22-3DEEB3F8A3AF}" destId="{D30C4178-ED80-4448-A33F-E44EBF7EB264}" srcOrd="1" destOrd="0" presId="urn:microsoft.com/office/officeart/2005/8/layout/cycle4#1"/>
    <dgm:cxn modelId="{B9563B0C-D5D2-4121-8746-082794944B34}" srcId="{40E9E32E-0C74-4EDB-B7CE-F392792E514B}" destId="{CCE23E9A-7413-4E10-B801-73714BAC2974}" srcOrd="2" destOrd="0" parTransId="{9676FBF4-ECF4-493C-847F-ACAC2B53DF1F}" sibTransId="{7CE5F02E-54CE-49C2-9205-66BF2587312E}"/>
    <dgm:cxn modelId="{892B283F-E30A-433F-B620-40B0435D2AEC}" type="presOf" srcId="{D99764B9-A4F4-4C0F-9065-0315BFA6F619}" destId="{9AE57627-0940-4E8E-912A-F6B6675B4DDF}" srcOrd="0" destOrd="0" presId="urn:microsoft.com/office/officeart/2005/8/layout/cycle4#1"/>
    <dgm:cxn modelId="{55AC185B-A5FB-4D7E-8851-08A99CD21579}" srcId="{40E9E32E-0C74-4EDB-B7CE-F392792E514B}" destId="{1D367363-34E7-413E-8DFB-4A1F7FE2E2C3}" srcOrd="1" destOrd="0" parTransId="{E71E36F4-4F3F-4523-B854-01F30E4E63BD}" sibTransId="{8172CF73-09DC-4BC8-968F-6CE4C78270A8}"/>
    <dgm:cxn modelId="{08B75DAD-9FC9-4AF0-80CA-7D175C0F9478}" srcId="{3ACE5B91-8737-4D27-A2DB-EEC7A0CFFF82}" destId="{D99764B9-A4F4-4C0F-9065-0315BFA6F619}" srcOrd="0" destOrd="0" parTransId="{B43BEBA5-FC30-49A9-856F-A344B2926265}" sibTransId="{4A8CB3B6-925A-4DFE-912C-585CC72A3968}"/>
    <dgm:cxn modelId="{B55B9568-2DC4-46D7-A659-8378C9129B54}" type="presOf" srcId="{40E9E32E-0C74-4EDB-B7CE-F392792E514B}" destId="{C4271BE2-6B3E-42A4-BFE8-8F4460414700}" srcOrd="0" destOrd="0" presId="urn:microsoft.com/office/officeart/2005/8/layout/cycle4#1"/>
    <dgm:cxn modelId="{1F9129C3-F666-4231-A445-4AED97C48F93}" type="presOf" srcId="{76E4C1DA-B3B5-4B33-9762-AFC123C42B44}" destId="{A881DFC6-A3A0-42CA-946E-0D3CD55AD015}" srcOrd="0" destOrd="0" presId="urn:microsoft.com/office/officeart/2005/8/layout/cycle4#1"/>
    <dgm:cxn modelId="{7202884A-18A2-4F2F-AE69-4E9119D174AA}" type="presOf" srcId="{4D9889CD-3200-486C-A23F-A57D4E1C1DE8}" destId="{2EED4047-4868-4565-9B47-66BB577B80EA}" srcOrd="1" destOrd="0" presId="urn:microsoft.com/office/officeart/2005/8/layout/cycle4#1"/>
    <dgm:cxn modelId="{92615E51-F969-4259-B5AC-CD271F7CE971}" type="presOf" srcId="{E33F7EFB-D67A-4776-9D22-3DEEB3F8A3AF}" destId="{496E1EED-AA46-4986-8ED1-DAFBDC4122CE}" srcOrd="0" destOrd="0" presId="urn:microsoft.com/office/officeart/2005/8/layout/cycle4#1"/>
    <dgm:cxn modelId="{00054761-A1CC-4B6D-825F-32D2FFE647DD}" srcId="{40E9E32E-0C74-4EDB-B7CE-F392792E514B}" destId="{7A720A9B-8C73-4F3A-BB16-495F0761D19C}" srcOrd="3" destOrd="0" parTransId="{5E0392E1-1C18-499A-90AA-6D07E11F1B02}" sibTransId="{59518A76-B244-445A-9EE3-DC032AB8C0C5}"/>
    <dgm:cxn modelId="{B1D40C09-8EBF-42FA-B52C-30837A4D0B77}" srcId="{1D367363-34E7-413E-8DFB-4A1F7FE2E2C3}" destId="{4D9889CD-3200-486C-A23F-A57D4E1C1DE8}" srcOrd="0" destOrd="0" parTransId="{8E61555B-6D8A-4595-A4A5-152ABADC876A}" sibTransId="{F38A54A3-BE43-406A-B28C-5ACC545F1612}"/>
    <dgm:cxn modelId="{A85E6F32-A8C5-46D5-8208-5A3A0400C9D2}" type="presOf" srcId="{D99764B9-A4F4-4C0F-9065-0315BFA6F619}" destId="{087F2A13-99CB-4DDE-BBB1-A974C18987A0}" srcOrd="1" destOrd="0" presId="urn:microsoft.com/office/officeart/2005/8/layout/cycle4#1"/>
    <dgm:cxn modelId="{C43F5485-666D-49B9-B639-F006F0C21989}" type="presOf" srcId="{3ACE5B91-8737-4D27-A2DB-EEC7A0CFFF82}" destId="{9A98DDE4-AA15-4DF3-8C4D-0A4337BF9045}" srcOrd="0" destOrd="0" presId="urn:microsoft.com/office/officeart/2005/8/layout/cycle4#1"/>
    <dgm:cxn modelId="{3DB6F1B7-B95A-45A6-8608-960FF7D09AC6}" type="presOf" srcId="{76E4C1DA-B3B5-4B33-9762-AFC123C42B44}" destId="{260A3E38-9D39-4071-A820-700B95BB735A}" srcOrd="1" destOrd="0" presId="urn:microsoft.com/office/officeart/2005/8/layout/cycle4#1"/>
    <dgm:cxn modelId="{9136A0B2-B2CF-4175-8DC1-22F03741586A}" srcId="{CCE23E9A-7413-4E10-B801-73714BAC2974}" destId="{76E4C1DA-B3B5-4B33-9762-AFC123C42B44}" srcOrd="0" destOrd="0" parTransId="{C4ADC9BC-56C0-442B-9536-4CD2DCF2BE6D}" sibTransId="{EE7C33ED-7936-4B64-8D83-8D49E616E41D}"/>
    <dgm:cxn modelId="{8A95DBA4-BAF0-4B04-9E16-BBCCDC44693F}" type="presOf" srcId="{1D367363-34E7-413E-8DFB-4A1F7FE2E2C3}" destId="{9510C264-22A9-4668-B0AB-DD3092E293C9}" srcOrd="0" destOrd="0" presId="urn:microsoft.com/office/officeart/2005/8/layout/cycle4#1"/>
    <dgm:cxn modelId="{5FEA9C57-E4B2-4C97-9573-F89812FA6BF5}" srcId="{7A720A9B-8C73-4F3A-BB16-495F0761D19C}" destId="{E33F7EFB-D67A-4776-9D22-3DEEB3F8A3AF}" srcOrd="0" destOrd="0" parTransId="{0C36C5DC-30ED-4E49-B851-0CFF2CF5FDEF}" sibTransId="{1DB562D6-870F-4186-913D-19E1D1571101}"/>
    <dgm:cxn modelId="{51C12F5F-FB31-4766-890D-17B045A85085}" type="presOf" srcId="{4D9889CD-3200-486C-A23F-A57D4E1C1DE8}" destId="{403344A8-F3D2-4056-8461-FFDEA144B9D8}" srcOrd="0" destOrd="0" presId="urn:microsoft.com/office/officeart/2005/8/layout/cycle4#1"/>
    <dgm:cxn modelId="{3D6C0BCD-7E50-4583-AEEB-8F850AB57FE4}" type="presOf" srcId="{CCE23E9A-7413-4E10-B801-73714BAC2974}" destId="{06161157-4E77-47E4-ADEC-2BBD4CB9CE00}" srcOrd="0" destOrd="0" presId="urn:microsoft.com/office/officeart/2005/8/layout/cycle4#1"/>
    <dgm:cxn modelId="{402CF732-589B-479F-8ABF-F6D3BC7C24DB}" type="presParOf" srcId="{C4271BE2-6B3E-42A4-BFE8-8F4460414700}" destId="{159EF58A-1081-4E40-9665-C4974E989787}" srcOrd="0" destOrd="0" presId="urn:microsoft.com/office/officeart/2005/8/layout/cycle4#1"/>
    <dgm:cxn modelId="{D1FE5EE5-22A6-4A83-9678-E237EEDA4B9C}" type="presParOf" srcId="{159EF58A-1081-4E40-9665-C4974E989787}" destId="{8895F033-D588-4458-AA31-0D8D9DF19037}" srcOrd="0" destOrd="0" presId="urn:microsoft.com/office/officeart/2005/8/layout/cycle4#1"/>
    <dgm:cxn modelId="{B243B42F-147C-4953-B9B6-A50C87110986}" type="presParOf" srcId="{8895F033-D588-4458-AA31-0D8D9DF19037}" destId="{9AE57627-0940-4E8E-912A-F6B6675B4DDF}" srcOrd="0" destOrd="0" presId="urn:microsoft.com/office/officeart/2005/8/layout/cycle4#1"/>
    <dgm:cxn modelId="{5C007468-2511-4BE7-9954-7945AC3A1AC8}" type="presParOf" srcId="{8895F033-D588-4458-AA31-0D8D9DF19037}" destId="{087F2A13-99CB-4DDE-BBB1-A974C18987A0}" srcOrd="1" destOrd="0" presId="urn:microsoft.com/office/officeart/2005/8/layout/cycle4#1"/>
    <dgm:cxn modelId="{A75E4367-64BD-4F3D-B6CA-D1B5ABE6B0D7}" type="presParOf" srcId="{159EF58A-1081-4E40-9665-C4974E989787}" destId="{DB0A8C60-BDE9-4BE9-B8D3-10E2A8622D34}" srcOrd="1" destOrd="0" presId="urn:microsoft.com/office/officeart/2005/8/layout/cycle4#1"/>
    <dgm:cxn modelId="{5914F857-61A8-4180-AA9C-672EDAE013CF}" type="presParOf" srcId="{DB0A8C60-BDE9-4BE9-B8D3-10E2A8622D34}" destId="{403344A8-F3D2-4056-8461-FFDEA144B9D8}" srcOrd="0" destOrd="0" presId="urn:microsoft.com/office/officeart/2005/8/layout/cycle4#1"/>
    <dgm:cxn modelId="{AF8063AE-30EB-4A62-AB61-7B7897161DE7}" type="presParOf" srcId="{DB0A8C60-BDE9-4BE9-B8D3-10E2A8622D34}" destId="{2EED4047-4868-4565-9B47-66BB577B80EA}" srcOrd="1" destOrd="0" presId="urn:microsoft.com/office/officeart/2005/8/layout/cycle4#1"/>
    <dgm:cxn modelId="{0CAE5AF5-88E8-475D-A894-2E7478454927}" type="presParOf" srcId="{159EF58A-1081-4E40-9665-C4974E989787}" destId="{8F149FF4-9EA0-4045-9402-2DF1A37C5F74}" srcOrd="2" destOrd="0" presId="urn:microsoft.com/office/officeart/2005/8/layout/cycle4#1"/>
    <dgm:cxn modelId="{48AA2ADD-AA56-4ABD-9E8D-E5EAD10D7BC7}" type="presParOf" srcId="{8F149FF4-9EA0-4045-9402-2DF1A37C5F74}" destId="{A881DFC6-A3A0-42CA-946E-0D3CD55AD015}" srcOrd="0" destOrd="0" presId="urn:microsoft.com/office/officeart/2005/8/layout/cycle4#1"/>
    <dgm:cxn modelId="{93472E68-9092-4BF0-A46D-88BA5D6E706E}" type="presParOf" srcId="{8F149FF4-9EA0-4045-9402-2DF1A37C5F74}" destId="{260A3E38-9D39-4071-A820-700B95BB735A}" srcOrd="1" destOrd="0" presId="urn:microsoft.com/office/officeart/2005/8/layout/cycle4#1"/>
    <dgm:cxn modelId="{E01ACE35-7F97-47C9-A009-986CEA85056D}" type="presParOf" srcId="{159EF58A-1081-4E40-9665-C4974E989787}" destId="{AF31D32E-5646-47F2-A30D-F483A34078B0}" srcOrd="3" destOrd="0" presId="urn:microsoft.com/office/officeart/2005/8/layout/cycle4#1"/>
    <dgm:cxn modelId="{53201C6C-29A1-4458-A0B5-225ED84CA7D1}" type="presParOf" srcId="{AF31D32E-5646-47F2-A30D-F483A34078B0}" destId="{496E1EED-AA46-4986-8ED1-DAFBDC4122CE}" srcOrd="0" destOrd="0" presId="urn:microsoft.com/office/officeart/2005/8/layout/cycle4#1"/>
    <dgm:cxn modelId="{731A4196-DA4A-4809-8A4F-F1D5E7E33041}" type="presParOf" srcId="{AF31D32E-5646-47F2-A30D-F483A34078B0}" destId="{D30C4178-ED80-4448-A33F-E44EBF7EB264}" srcOrd="1" destOrd="0" presId="urn:microsoft.com/office/officeart/2005/8/layout/cycle4#1"/>
    <dgm:cxn modelId="{176CAF66-93BE-4493-A4C7-0B55B969EEBE}" type="presParOf" srcId="{159EF58A-1081-4E40-9665-C4974E989787}" destId="{1FD1B217-92C1-4ED4-A32B-13F20CB0DDF7}" srcOrd="4" destOrd="0" presId="urn:microsoft.com/office/officeart/2005/8/layout/cycle4#1"/>
    <dgm:cxn modelId="{C303912B-38CA-4281-A835-E053483FF5E8}" type="presParOf" srcId="{C4271BE2-6B3E-42A4-BFE8-8F4460414700}" destId="{08BE1929-5360-4953-982A-591FDE5DD85D}" srcOrd="1" destOrd="0" presId="urn:microsoft.com/office/officeart/2005/8/layout/cycle4#1"/>
    <dgm:cxn modelId="{3EF5671E-9F60-40F3-A73A-847D33837185}" type="presParOf" srcId="{08BE1929-5360-4953-982A-591FDE5DD85D}" destId="{9A98DDE4-AA15-4DF3-8C4D-0A4337BF9045}" srcOrd="0" destOrd="0" presId="urn:microsoft.com/office/officeart/2005/8/layout/cycle4#1"/>
    <dgm:cxn modelId="{827E1F5C-A6B4-4F13-A189-8B587D503B8F}" type="presParOf" srcId="{08BE1929-5360-4953-982A-591FDE5DD85D}" destId="{9510C264-22A9-4668-B0AB-DD3092E293C9}" srcOrd="1" destOrd="0" presId="urn:microsoft.com/office/officeart/2005/8/layout/cycle4#1"/>
    <dgm:cxn modelId="{6C97AFEE-0956-4DE0-89EB-36BDBC4FA2F1}" type="presParOf" srcId="{08BE1929-5360-4953-982A-591FDE5DD85D}" destId="{06161157-4E77-47E4-ADEC-2BBD4CB9CE00}" srcOrd="2" destOrd="0" presId="urn:microsoft.com/office/officeart/2005/8/layout/cycle4#1"/>
    <dgm:cxn modelId="{21687FB9-891F-4DA0-BC3E-689419C038C2}" type="presParOf" srcId="{08BE1929-5360-4953-982A-591FDE5DD85D}" destId="{1295B04D-E969-4432-BFD1-0CD3C16835DE}" srcOrd="3" destOrd="0" presId="urn:microsoft.com/office/officeart/2005/8/layout/cycle4#1"/>
    <dgm:cxn modelId="{00372337-6B27-4962-AAB5-7BD312D88F68}" type="presParOf" srcId="{08BE1929-5360-4953-982A-591FDE5DD85D}" destId="{85A82CF1-246D-4D63-B02E-B6F51B8D175B}" srcOrd="4" destOrd="0" presId="urn:microsoft.com/office/officeart/2005/8/layout/cycle4#1"/>
    <dgm:cxn modelId="{819FB352-91C5-4D10-925B-C9D0802510D0}" type="presParOf" srcId="{C4271BE2-6B3E-42A4-BFE8-8F4460414700}" destId="{09DA4B97-C881-4DA7-A84E-D3AF65661B70}" srcOrd="2" destOrd="0" presId="urn:microsoft.com/office/officeart/2005/8/layout/cycle4#1"/>
    <dgm:cxn modelId="{1F75A8F1-3E42-4F06-9886-7400FBDAA5C8}" type="presParOf" srcId="{C4271BE2-6B3E-42A4-BFE8-8F4460414700}" destId="{7C2DD233-F60F-4A70-91D4-AC45140F11F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E37B2-312B-4C32-864E-42C5C90C01B5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  <a:latin typeface="Comic Sans MS" pitchFamily="66" charset="0"/>
            </a:rPr>
            <a:t>УЧЕНИК-ЗАДАТАК</a:t>
          </a:r>
          <a:endParaRPr lang="en-US" sz="1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" y="575246"/>
        <a:ext cx="1145177" cy="490791"/>
      </dsp:txXfrm>
    </dsp:sp>
    <dsp:sp modelId="{E0E83074-AC9E-4ED8-88BB-60817304CBA0}">
      <dsp:nvSpPr>
        <dsp:cNvPr id="0" name=""/>
        <dsp:cNvSpPr/>
      </dsp:nvSpPr>
      <dsp:spPr>
        <a:xfrm rot="5400000">
          <a:off x="4685135" y="-3537300"/>
          <a:ext cx="1063938" cy="814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5200" kern="1200" dirty="0" smtClean="0">
              <a:latin typeface="Comic Sans MS" pitchFamily="66" charset="0"/>
            </a:rPr>
            <a:t>Расуђивање</a:t>
          </a:r>
          <a:endParaRPr lang="en-US" sz="5200" kern="1200" dirty="0">
            <a:latin typeface="Comic Sans MS" pitchFamily="66" charset="0"/>
          </a:endParaRPr>
        </a:p>
      </dsp:txBody>
      <dsp:txXfrm rot="-5400000">
        <a:off x="1145178" y="54594"/>
        <a:ext cx="8091917" cy="960064"/>
      </dsp:txXfrm>
    </dsp:sp>
    <dsp:sp modelId="{EC24329D-839C-4F74-9207-4E54F6FBF421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  <a:latin typeface="Comic Sans MS" pitchFamily="66" charset="0"/>
            </a:rPr>
            <a:t>УЧЕНИК-УЧЕНИК</a:t>
          </a:r>
          <a:endParaRPr lang="en-US" sz="1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" y="2017586"/>
        <a:ext cx="1145177" cy="490791"/>
      </dsp:txXfrm>
    </dsp:sp>
    <dsp:sp modelId="{51717E46-39E0-43CF-9884-6974EE34F004}">
      <dsp:nvSpPr>
        <dsp:cNvPr id="0" name=""/>
        <dsp:cNvSpPr/>
      </dsp:nvSpPr>
      <dsp:spPr>
        <a:xfrm rot="5400000">
          <a:off x="4685415" y="-2095240"/>
          <a:ext cx="1063379" cy="814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5200" kern="1200" dirty="0" smtClean="0">
              <a:latin typeface="Comic Sans MS" pitchFamily="66" charset="0"/>
            </a:rPr>
            <a:t>Комуникација (дебата)</a:t>
          </a:r>
          <a:endParaRPr lang="en-US" sz="5200" kern="1200" dirty="0">
            <a:latin typeface="Comic Sans MS" pitchFamily="66" charset="0"/>
          </a:endParaRPr>
        </a:p>
      </dsp:txBody>
      <dsp:txXfrm rot="-5400000">
        <a:off x="1145178" y="1496907"/>
        <a:ext cx="8091944" cy="959559"/>
      </dsp:txXfrm>
    </dsp:sp>
    <dsp:sp modelId="{144D25BD-52C8-409F-B921-A0EBF40C6F08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  <a:latin typeface="Comic Sans MS" pitchFamily="66" charset="0"/>
            </a:rPr>
            <a:t>УЧЕНИК-НАСТАВНИК</a:t>
          </a:r>
          <a:endParaRPr lang="en-US" sz="1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" y="3459926"/>
        <a:ext cx="1145177" cy="490791"/>
      </dsp:txXfrm>
    </dsp:sp>
    <dsp:sp modelId="{60306C9A-1C62-432F-BD69-4EE44869C76B}">
      <dsp:nvSpPr>
        <dsp:cNvPr id="0" name=""/>
        <dsp:cNvSpPr/>
      </dsp:nvSpPr>
      <dsp:spPr>
        <a:xfrm rot="5400000">
          <a:off x="4685415" y="-652900"/>
          <a:ext cx="1063379" cy="814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5200" kern="1200" dirty="0" smtClean="0">
              <a:latin typeface="Comic Sans MS" pitchFamily="66" charset="0"/>
            </a:rPr>
            <a:t>Закључивање</a:t>
          </a:r>
          <a:endParaRPr lang="en-US" sz="5200" kern="1200" dirty="0">
            <a:latin typeface="Comic Sans MS" pitchFamily="66" charset="0"/>
          </a:endParaRPr>
        </a:p>
      </dsp:txBody>
      <dsp:txXfrm rot="-5400000">
        <a:off x="1145178" y="2939247"/>
        <a:ext cx="8091944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FD334-0974-4046-AFBF-5A9A6581FC0C}">
      <dsp:nvSpPr>
        <dsp:cNvPr id="0" name=""/>
        <dsp:cNvSpPr/>
      </dsp:nvSpPr>
      <dsp:spPr>
        <a:xfrm>
          <a:off x="-7108" y="0"/>
          <a:ext cx="6969600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400" b="1" kern="1200" dirty="0" smtClean="0">
              <a:solidFill>
                <a:srgbClr val="FFFF00"/>
              </a:solidFill>
              <a:latin typeface="Comic Sans MS" pitchFamily="66" charset="0"/>
            </a:rPr>
            <a:t>ОБЈАСНИ КА</a:t>
          </a:r>
          <a:r>
            <a:rPr lang="sr-Cyrl-RS" sz="2400" b="1" kern="1200" dirty="0" smtClean="0">
              <a:solidFill>
                <a:srgbClr val="FFFF00"/>
              </a:solidFill>
              <a:latin typeface="Comic Sans MS" pitchFamily="66" charset="0"/>
            </a:rPr>
            <a:t>К</a:t>
          </a:r>
          <a:r>
            <a:rPr lang="sr-Latn-CS" sz="2400" b="1" kern="1200" dirty="0" smtClean="0">
              <a:solidFill>
                <a:srgbClr val="FFFF00"/>
              </a:solidFill>
              <a:latin typeface="Comic Sans MS" pitchFamily="66" charset="0"/>
            </a:rPr>
            <a:t>О СИ ДОШАО ДО ОДГОВОРА</a:t>
          </a:r>
          <a:endParaRPr lang="en-US" sz="2400" b="1" kern="1200" dirty="0">
            <a:solidFill>
              <a:srgbClr val="FFFF00"/>
            </a:solidFill>
            <a:latin typeface="Comic Sans MS" pitchFamily="66" charset="0"/>
          </a:endParaRPr>
        </a:p>
      </dsp:txBody>
      <dsp:txXfrm>
        <a:off x="20728" y="27836"/>
        <a:ext cx="5863736" cy="894728"/>
      </dsp:txXfrm>
    </dsp:sp>
    <dsp:sp modelId="{DA924359-737C-4FB9-9183-6A508F24F61A}">
      <dsp:nvSpPr>
        <dsp:cNvPr id="0" name=""/>
        <dsp:cNvSpPr/>
      </dsp:nvSpPr>
      <dsp:spPr>
        <a:xfrm>
          <a:off x="576595" y="1123200"/>
          <a:ext cx="6969600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solidFill>
                <a:srgbClr val="FFFF00"/>
              </a:solidFill>
              <a:latin typeface="Comic Sans MS" pitchFamily="66" charset="0"/>
            </a:rPr>
            <a:t>ОБЈАСНИ СВОЈ РАД</a:t>
          </a:r>
          <a:endParaRPr lang="en-US" sz="2400" b="1" kern="1200" dirty="0">
            <a:solidFill>
              <a:srgbClr val="FFFF00"/>
            </a:solidFill>
            <a:latin typeface="Comic Sans MS" pitchFamily="66" charset="0"/>
          </a:endParaRPr>
        </a:p>
      </dsp:txBody>
      <dsp:txXfrm>
        <a:off x="604431" y="1151036"/>
        <a:ext cx="5712464" cy="894728"/>
      </dsp:txXfrm>
    </dsp:sp>
    <dsp:sp modelId="{AB2794AD-98A1-4CF3-A013-4B34D87B00EE}">
      <dsp:nvSpPr>
        <dsp:cNvPr id="0" name=""/>
        <dsp:cNvSpPr/>
      </dsp:nvSpPr>
      <dsp:spPr>
        <a:xfrm>
          <a:off x="1151587" y="2246400"/>
          <a:ext cx="6969600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solidFill>
                <a:srgbClr val="FFFF00"/>
              </a:solidFill>
              <a:latin typeface="Comic Sans MS" pitchFamily="66" charset="0"/>
            </a:rPr>
            <a:t>КАЖИ ЗАШТО ТАКО МИСЛИШ</a:t>
          </a:r>
          <a:endParaRPr lang="en-US" sz="2400" b="1" kern="1200" dirty="0">
            <a:solidFill>
              <a:srgbClr val="FFFF00"/>
            </a:solidFill>
            <a:latin typeface="Comic Sans MS" pitchFamily="66" charset="0"/>
          </a:endParaRPr>
        </a:p>
      </dsp:txBody>
      <dsp:txXfrm>
        <a:off x="1179423" y="2274236"/>
        <a:ext cx="5721176" cy="894728"/>
      </dsp:txXfrm>
    </dsp:sp>
    <dsp:sp modelId="{2AB7D99C-54E9-4175-AF5D-E7ED6E03DF58}">
      <dsp:nvSpPr>
        <dsp:cNvPr id="0" name=""/>
        <dsp:cNvSpPr/>
      </dsp:nvSpPr>
      <dsp:spPr>
        <a:xfrm>
          <a:off x="1721073" y="3369600"/>
          <a:ext cx="6998035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b="1" kern="1200" dirty="0" smtClean="0">
              <a:solidFill>
                <a:srgbClr val="FFFF00"/>
              </a:solidFill>
              <a:latin typeface="Comic Sans MS" pitchFamily="66" charset="0"/>
            </a:rPr>
            <a:t>КАКВА ВЕЗА ПОСТОЈИ ИЗМЕ</a:t>
          </a:r>
          <a:r>
            <a:rPr lang="sr-Cyrl-RS" sz="2200" b="1" kern="1200" dirty="0" smtClean="0">
              <a:solidFill>
                <a:srgbClr val="FFFF00"/>
              </a:solidFill>
              <a:latin typeface="Comic Sans MS" pitchFamily="66" charset="0"/>
            </a:rPr>
            <a:t>Ђ</a:t>
          </a:r>
          <a:r>
            <a:rPr lang="sr-Latn-CS" sz="2200" b="1" kern="1200" dirty="0" smtClean="0">
              <a:solidFill>
                <a:srgbClr val="FFFF00"/>
              </a:solidFill>
              <a:latin typeface="Comic Sans MS" pitchFamily="66" charset="0"/>
            </a:rPr>
            <a:t>У ЗАДАТАКА КОЈЕ СМО РАДИЛИ И ОВОГ ЗАДАТКА?</a:t>
          </a:r>
          <a:endParaRPr lang="en-US" sz="2200" b="1" kern="1200" dirty="0">
            <a:solidFill>
              <a:srgbClr val="FFFF00"/>
            </a:solidFill>
            <a:latin typeface="Comic Sans MS" pitchFamily="66" charset="0"/>
          </a:endParaRPr>
        </a:p>
      </dsp:txBody>
      <dsp:txXfrm>
        <a:off x="1748909" y="3397436"/>
        <a:ext cx="5735997" cy="894728"/>
      </dsp:txXfrm>
    </dsp:sp>
    <dsp:sp modelId="{C14AE253-5BE4-4C29-8A36-03A8271046B2}">
      <dsp:nvSpPr>
        <dsp:cNvPr id="0" name=""/>
        <dsp:cNvSpPr/>
      </dsp:nvSpPr>
      <dsp:spPr>
        <a:xfrm>
          <a:off x="6344731" y="727920"/>
          <a:ext cx="617760" cy="617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rgbClr val="FFFF00"/>
            </a:solidFill>
            <a:latin typeface="Comic Sans MS" pitchFamily="66" charset="0"/>
          </a:endParaRPr>
        </a:p>
      </dsp:txBody>
      <dsp:txXfrm>
        <a:off x="6483727" y="727920"/>
        <a:ext cx="339768" cy="464864"/>
      </dsp:txXfrm>
    </dsp:sp>
    <dsp:sp modelId="{0234DC6D-6F30-4BCD-B93A-0A46C0A21AD5}">
      <dsp:nvSpPr>
        <dsp:cNvPr id="0" name=""/>
        <dsp:cNvSpPr/>
      </dsp:nvSpPr>
      <dsp:spPr>
        <a:xfrm>
          <a:off x="6928435" y="1851120"/>
          <a:ext cx="617760" cy="617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rgbClr val="FFFF00"/>
            </a:solidFill>
            <a:latin typeface="Comic Sans MS" pitchFamily="66" charset="0"/>
          </a:endParaRPr>
        </a:p>
      </dsp:txBody>
      <dsp:txXfrm>
        <a:off x="7067431" y="1851120"/>
        <a:ext cx="339768" cy="464864"/>
      </dsp:txXfrm>
    </dsp:sp>
    <dsp:sp modelId="{9DEFC8F8-288E-4375-9ED5-198E899B01B6}">
      <dsp:nvSpPr>
        <dsp:cNvPr id="0" name=""/>
        <dsp:cNvSpPr/>
      </dsp:nvSpPr>
      <dsp:spPr>
        <a:xfrm>
          <a:off x="7503427" y="2974320"/>
          <a:ext cx="617760" cy="6177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rgbClr val="FFFF00"/>
            </a:solidFill>
            <a:latin typeface="Comic Sans MS" pitchFamily="66" charset="0"/>
          </a:endParaRPr>
        </a:p>
      </dsp:txBody>
      <dsp:txXfrm>
        <a:off x="7642423" y="2974320"/>
        <a:ext cx="339768" cy="464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1DFC6-A3A0-42CA-946E-0D3CD55AD015}">
      <dsp:nvSpPr>
        <dsp:cNvPr id="0" name=""/>
        <dsp:cNvSpPr/>
      </dsp:nvSpPr>
      <dsp:spPr>
        <a:xfrm>
          <a:off x="4521828" y="3623442"/>
          <a:ext cx="3238890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b="1" kern="1200" dirty="0" smtClean="0">
              <a:latin typeface="Comic Sans MS" pitchFamily="66" charset="0"/>
            </a:rPr>
            <a:t>Само-процена</a:t>
          </a:r>
          <a:endParaRPr lang="en-US" sz="2400" b="1" kern="1200" dirty="0">
            <a:latin typeface="Comic Sans MS" pitchFamily="66" charset="0"/>
          </a:endParaRPr>
        </a:p>
      </dsp:txBody>
      <dsp:txXfrm>
        <a:off x="5530952" y="4087186"/>
        <a:ext cx="2192309" cy="1203948"/>
      </dsp:txXfrm>
    </dsp:sp>
    <dsp:sp modelId="{496E1EED-AA46-4986-8ED1-DAFBDC4122CE}">
      <dsp:nvSpPr>
        <dsp:cNvPr id="0" name=""/>
        <dsp:cNvSpPr/>
      </dsp:nvSpPr>
      <dsp:spPr>
        <a:xfrm>
          <a:off x="336475" y="3623442"/>
          <a:ext cx="3019907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b="1" kern="1200" dirty="0" smtClean="0">
              <a:latin typeface="Comic Sans MS" pitchFamily="66" charset="0"/>
            </a:rPr>
            <a:t>Учење на грешкама</a:t>
          </a:r>
          <a:endParaRPr lang="en-US" sz="2400" b="1" kern="1200" dirty="0">
            <a:latin typeface="Comic Sans MS" pitchFamily="66" charset="0"/>
          </a:endParaRPr>
        </a:p>
      </dsp:txBody>
      <dsp:txXfrm>
        <a:off x="373932" y="4087186"/>
        <a:ext cx="2039021" cy="1203948"/>
      </dsp:txXfrm>
    </dsp:sp>
    <dsp:sp modelId="{403344A8-F3D2-4056-8461-FFDEA144B9D8}">
      <dsp:nvSpPr>
        <dsp:cNvPr id="0" name=""/>
        <dsp:cNvSpPr/>
      </dsp:nvSpPr>
      <dsp:spPr>
        <a:xfrm>
          <a:off x="4608655" y="0"/>
          <a:ext cx="3065236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b="1" kern="1200" dirty="0" smtClean="0">
              <a:latin typeface="Comic Sans MS" pitchFamily="66" charset="0"/>
            </a:rPr>
            <a:t>Различите методе</a:t>
          </a:r>
          <a:endParaRPr lang="en-US" sz="2400" b="1" kern="1200" dirty="0">
            <a:latin typeface="Comic Sans MS" pitchFamily="66" charset="0"/>
          </a:endParaRPr>
        </a:p>
      </dsp:txBody>
      <dsp:txXfrm>
        <a:off x="5565683" y="37457"/>
        <a:ext cx="2070751" cy="1203948"/>
      </dsp:txXfrm>
    </dsp:sp>
    <dsp:sp modelId="{9AE57627-0940-4E8E-912A-F6B6675B4DDF}">
      <dsp:nvSpPr>
        <dsp:cNvPr id="0" name=""/>
        <dsp:cNvSpPr/>
      </dsp:nvSpPr>
      <dsp:spPr>
        <a:xfrm>
          <a:off x="304176" y="0"/>
          <a:ext cx="3084505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288000" rIns="0" bIns="10800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400" b="1" kern="1200" dirty="0" smtClean="0">
              <a:latin typeface="Comic Sans MS" pitchFamily="66" charset="0"/>
            </a:rPr>
            <a:t>Различите идеје</a:t>
          </a:r>
          <a:endParaRPr lang="en-US" sz="2400" b="1" kern="1200" dirty="0">
            <a:latin typeface="Comic Sans MS" pitchFamily="66" charset="0"/>
          </a:endParaRPr>
        </a:p>
      </dsp:txBody>
      <dsp:txXfrm>
        <a:off x="341633" y="37457"/>
        <a:ext cx="2084239" cy="1203948"/>
      </dsp:txXfrm>
    </dsp:sp>
    <dsp:sp modelId="{9A98DDE4-AA15-4DF3-8C4D-0A4337BF9045}">
      <dsp:nvSpPr>
        <dsp:cNvPr id="0" name=""/>
        <dsp:cNvSpPr/>
      </dsp:nvSpPr>
      <dsp:spPr>
        <a:xfrm>
          <a:off x="2053586" y="685434"/>
          <a:ext cx="1906851" cy="1906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612090" y="1243938"/>
        <a:ext cx="1348347" cy="1348347"/>
      </dsp:txXfrm>
    </dsp:sp>
    <dsp:sp modelId="{9510C264-22A9-4668-B0AB-DD3092E293C9}">
      <dsp:nvSpPr>
        <dsp:cNvPr id="0" name=""/>
        <dsp:cNvSpPr/>
      </dsp:nvSpPr>
      <dsp:spPr>
        <a:xfrm rot="5400000">
          <a:off x="4104457" y="685434"/>
          <a:ext cx="1906851" cy="1906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latin typeface="Comic Sans MS" pitchFamily="66" charset="0"/>
          </a:endParaRPr>
        </a:p>
      </dsp:txBody>
      <dsp:txXfrm rot="-5400000">
        <a:off x="4104457" y="1243938"/>
        <a:ext cx="1348347" cy="1348347"/>
      </dsp:txXfrm>
    </dsp:sp>
    <dsp:sp modelId="{06161157-4E77-47E4-ADEC-2BBD4CB9CE00}">
      <dsp:nvSpPr>
        <dsp:cNvPr id="0" name=""/>
        <dsp:cNvSpPr/>
      </dsp:nvSpPr>
      <dsp:spPr>
        <a:xfrm rot="10800000">
          <a:off x="4104457" y="2736305"/>
          <a:ext cx="1906851" cy="1906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latin typeface="Comic Sans MS" pitchFamily="66" charset="0"/>
          </a:endParaRPr>
        </a:p>
      </dsp:txBody>
      <dsp:txXfrm rot="10800000">
        <a:off x="4104457" y="2736305"/>
        <a:ext cx="1348347" cy="1348347"/>
      </dsp:txXfrm>
    </dsp:sp>
    <dsp:sp modelId="{1295B04D-E969-4432-BFD1-0CD3C16835DE}">
      <dsp:nvSpPr>
        <dsp:cNvPr id="0" name=""/>
        <dsp:cNvSpPr/>
      </dsp:nvSpPr>
      <dsp:spPr>
        <a:xfrm rot="16200000">
          <a:off x="2053586" y="2736305"/>
          <a:ext cx="1906851" cy="19068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latin typeface="Comic Sans MS" pitchFamily="66" charset="0"/>
          </a:endParaRPr>
        </a:p>
      </dsp:txBody>
      <dsp:txXfrm rot="5400000">
        <a:off x="2612090" y="2736305"/>
        <a:ext cx="1348347" cy="1348347"/>
      </dsp:txXfrm>
    </dsp:sp>
    <dsp:sp modelId="{09DA4B97-C881-4DA7-A84E-D3AF65661B70}">
      <dsp:nvSpPr>
        <dsp:cNvPr id="0" name=""/>
        <dsp:cNvSpPr/>
      </dsp:nvSpPr>
      <dsp:spPr>
        <a:xfrm>
          <a:off x="3634135" y="2184722"/>
          <a:ext cx="796624" cy="6927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DD233-F60F-4A70-91D4-AC45140F11F1}">
      <dsp:nvSpPr>
        <dsp:cNvPr id="0" name=""/>
        <dsp:cNvSpPr/>
      </dsp:nvSpPr>
      <dsp:spPr>
        <a:xfrm rot="10800000">
          <a:off x="3634135" y="2451152"/>
          <a:ext cx="796624" cy="6927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352F7E-9FBE-4F47-A01E-7B939E38ADAA}" type="datetimeFigureOut">
              <a:rPr lang="en-US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450C2-6A17-4B80-9858-3D517037D2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991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1B9AE-D7BB-4F1C-8556-27772229861D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ADA19-78AA-421E-A669-1261AC130D84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0E887-0C36-455D-8F50-99A20CF7801C}" type="slidenum">
              <a:rPr lang="en-US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DCD97D-D6EF-46D1-9863-28DA14360187}" type="slidenum">
              <a:rPr lang="en-US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EAA3A-2FEC-49F4-A231-E43AD2E62BC5}" type="slidenum">
              <a:rPr lang="en-US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1FFA4-DB18-405E-A844-D7619D468DC7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7B96D-B12C-4A48-98B9-2864E6A4078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7FD9E-F8E0-425F-BD31-828A6BED1682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F5C-9DF1-4440-897D-8DE7368D3E6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EAB4A-CD00-4EBE-88BA-DDB0816BE6A0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1823A-5E3E-4D3C-8C6A-D3183E700B9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7450" y="1125538"/>
            <a:ext cx="7499350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241C-ADBC-4A16-A49B-C1D3275A8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1FFA4-DB18-405E-A844-D7619D468DC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7B96D-B12C-4A48-98B9-2864E6A40786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611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E4C70-F0F1-4FF3-933D-AC631BE8AC2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E2F0F-6241-44DF-A147-49689475F78C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3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ED879-7107-4E2A-A420-8E594C2712A6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2631389-5EE5-44DF-AA97-66FFE93BDB45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9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C7EDF-D667-48B8-8574-25B6D128202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AD9FE-4807-4796-AF71-3701C22F0E52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DD6D-1D48-4A51-8D61-56902D7B702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36518-701F-44F7-87BB-5766E399A6FA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4161D-3F1D-441A-93FB-54B0DCC4353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F1339-11B3-4806-A231-ADC8A5EEC23A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25559-8E98-40EC-92FC-D1FA2DC2E62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5002-B6A7-437E-9A02-FA96668B6163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E4C70-F0F1-4FF3-933D-AC631BE8AC25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E2F0F-6241-44DF-A147-49689475F78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74481-1AF5-417E-A89A-22F8B31F783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61B1A-C6BF-4EBF-A91B-1480CF7B0F38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5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51EBA-B443-4457-ABB0-6EAE224A228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F851-4466-4907-BDF4-326EA16A3506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7FD9E-F8E0-425F-BD31-828A6BED168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F5C-9DF1-4440-897D-8DE7368D3E63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EAB4A-CD00-4EBE-88BA-DDB0816BE6A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12/5/2015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1823A-5E3E-4D3C-8C6A-D3183E700B94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0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260350"/>
            <a:ext cx="8642350" cy="5865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A91685-E7ED-4F41-B2C4-DBC0057254F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8637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7450" y="1125538"/>
            <a:ext cx="7499350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241C-ADBC-4A16-A49B-C1D3275A862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ED879-7107-4E2A-A420-8E594C2712A6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2631389-5EE5-44DF-AA97-66FFE93BDB4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C7EDF-D667-48B8-8574-25B6D128202A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AD9FE-4807-4796-AF71-3701C22F0E5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CDD6D-1D48-4A51-8D61-56902D7B7023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36518-701F-44F7-87BB-5766E399A6F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4161D-3F1D-441A-93FB-54B0DCC4353A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F1339-11B3-4806-A231-ADC8A5EEC23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25559-8E98-40EC-92FC-D1FA2DC2E620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5002-B6A7-437E-9A02-FA96668B616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74481-1AF5-417E-A89A-22F8B31F783A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61B1A-C6BF-4EBF-A91B-1480CF7B0F3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51EBA-B443-4457-ABB0-6EAE224A2287}" type="datetimeFigureOut">
              <a:rPr lang="en-US" smtClean="0"/>
              <a:pPr>
                <a:defRPr/>
              </a:pPr>
              <a:t>12/5/2015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F851-4466-4907-BDF4-326EA16A350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4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4D9D451-0432-4700-AB4D-78D777796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4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4D9D451-0432-4700-AB4D-78D777796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1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audio" Target="file:///C:\Windows\winsxs\amd64_microsoft-windows-ringtonesamples_31bf3856ad364e35_6.1.7600.16385_none_135e536ebbe59c28\Ringtone%2003.wma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skydrive.live.com/redir?resid=7D1843618E62B857!147&amp;authkey=!AGKr2eLwOC8i_U4" TargetMode="Externa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jpeg"/><Relationship Id="rId11" Type="http://schemas.openxmlformats.org/officeDocument/2006/relationships/image" Target="../media/image62.wmf"/><Relationship Id="rId5" Type="http://schemas.openxmlformats.org/officeDocument/2006/relationships/image" Target="../media/image63.jpeg"/><Relationship Id="rId10" Type="http://schemas.openxmlformats.org/officeDocument/2006/relationships/package" Target="../embeddings/Microsoft_Word_Document1.docx"/><Relationship Id="rId4" Type="http://schemas.openxmlformats.org/officeDocument/2006/relationships/hyperlink" Target="Deda%20Janko/S5030185.JPG" TargetMode="External"/><Relationship Id="rId9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0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6840760" cy="2376264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Cyrl-RS" sz="46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КРУГ  КАО  САВРШЕНСТВО</a:t>
            </a:r>
            <a:endParaRPr lang="en-AU" sz="4600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95288" y="2780928"/>
            <a:ext cx="84978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b="1" dirty="0" smtClean="0">
                <a:solidFill>
                  <a:prstClr val="black"/>
                </a:solidFill>
                <a:latin typeface="Comic Sans MS" pitchFamily="66" charset="0"/>
              </a:rPr>
              <a:t>ЛИНИЈУ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као један од основних објеката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у геометрији,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дете може доживети као траг кретања и уколико није долазило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до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промене правца кретања ТРАГ представљамо правом линијом,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а уколико је барем један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правац</a:t>
            </a:r>
            <a:r>
              <a:rPr lang="sr-Cyrl-R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промењен ТРАГ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представљамо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КРИВОМ</a:t>
            </a:r>
            <a:r>
              <a:rPr lang="sr-Cyrl-R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линијом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Линија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састављена од више правих линија је </a:t>
            </a:r>
            <a:r>
              <a:rPr lang="sr-Cyrl-RS" sz="2800" dirty="0" smtClean="0">
                <a:solidFill>
                  <a:prstClr val="black"/>
                </a:solidFill>
                <a:latin typeface="Comic Sans MS" pitchFamily="66" charset="0"/>
              </a:rPr>
              <a:t>изломљена</a:t>
            </a:r>
            <a:r>
              <a:rPr lang="sr-Latn-C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Latn-CS" sz="2800" dirty="0">
                <a:solidFill>
                  <a:prstClr val="black"/>
                </a:solidFill>
                <a:latin typeface="Comic Sans MS" pitchFamily="66" charset="0"/>
              </a:rPr>
              <a:t>линија.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5" name="Freeform 34"/>
          <p:cNvSpPr>
            <a:spLocks noChangeArrowheads="1"/>
          </p:cNvSpPr>
          <p:nvPr/>
        </p:nvSpPr>
        <p:spPr bwMode="auto">
          <a:xfrm>
            <a:off x="5724127" y="631141"/>
            <a:ext cx="407484" cy="800219"/>
          </a:xfrm>
          <a:custGeom>
            <a:avLst/>
            <a:gdLst>
              <a:gd name="connsiteX0" fmla="*/ 0 w 407484"/>
              <a:gd name="connsiteY0" fmla="*/ 0 h 800219"/>
              <a:gd name="connsiteX1" fmla="*/ 407484 w 407484"/>
              <a:gd name="connsiteY1" fmla="*/ 0 h 800219"/>
              <a:gd name="connsiteX2" fmla="*/ 407484 w 407484"/>
              <a:gd name="connsiteY2" fmla="*/ 800219 h 800219"/>
              <a:gd name="connsiteX3" fmla="*/ 0 w 407484"/>
              <a:gd name="connsiteY3" fmla="*/ 800219 h 800219"/>
              <a:gd name="connsiteX4" fmla="*/ 0 w 407484"/>
              <a:gd name="connsiteY4" fmla="*/ 0 h 8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84" h="800219">
                <a:moveTo>
                  <a:pt x="0" y="0"/>
                </a:moveTo>
                <a:lnTo>
                  <a:pt x="407484" y="0"/>
                </a:lnTo>
                <a:lnTo>
                  <a:pt x="407484" y="800219"/>
                </a:lnTo>
                <a:lnTo>
                  <a:pt x="0" y="80021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solidFill>
                  <a:prstClr val="black"/>
                </a:solidFill>
                <a:prstDash val="sysDash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436095" y="567264"/>
            <a:ext cx="2376265" cy="648072"/>
          </a:xfrm>
          <a:custGeom>
            <a:avLst/>
            <a:gdLst>
              <a:gd name="connsiteX0" fmla="*/ 0 w 1656184"/>
              <a:gd name="connsiteY0" fmla="*/ 277180 h 554360"/>
              <a:gd name="connsiteX1" fmla="*/ 81184 w 1656184"/>
              <a:gd name="connsiteY1" fmla="*/ 81184 h 554360"/>
              <a:gd name="connsiteX2" fmla="*/ 277180 w 1656184"/>
              <a:gd name="connsiteY2" fmla="*/ 0 h 554360"/>
              <a:gd name="connsiteX3" fmla="*/ 1379004 w 1656184"/>
              <a:gd name="connsiteY3" fmla="*/ 0 h 554360"/>
              <a:gd name="connsiteX4" fmla="*/ 1575000 w 1656184"/>
              <a:gd name="connsiteY4" fmla="*/ 81184 h 554360"/>
              <a:gd name="connsiteX5" fmla="*/ 1656184 w 1656184"/>
              <a:gd name="connsiteY5" fmla="*/ 277180 h 554360"/>
              <a:gd name="connsiteX6" fmla="*/ 1656184 w 1656184"/>
              <a:gd name="connsiteY6" fmla="*/ 277180 h 554360"/>
              <a:gd name="connsiteX7" fmla="*/ 1575000 w 1656184"/>
              <a:gd name="connsiteY7" fmla="*/ 473176 h 554360"/>
              <a:gd name="connsiteX8" fmla="*/ 1379004 w 1656184"/>
              <a:gd name="connsiteY8" fmla="*/ 554360 h 554360"/>
              <a:gd name="connsiteX9" fmla="*/ 277180 w 1656184"/>
              <a:gd name="connsiteY9" fmla="*/ 554360 h 554360"/>
              <a:gd name="connsiteX10" fmla="*/ 81184 w 1656184"/>
              <a:gd name="connsiteY10" fmla="*/ 473176 h 554360"/>
              <a:gd name="connsiteX11" fmla="*/ 0 w 1656184"/>
              <a:gd name="connsiteY11" fmla="*/ 277180 h 554360"/>
              <a:gd name="connsiteX0" fmla="*/ 1379004 w 1656184"/>
              <a:gd name="connsiteY0" fmla="*/ 0 h 554360"/>
              <a:gd name="connsiteX1" fmla="*/ 1575000 w 1656184"/>
              <a:gd name="connsiteY1" fmla="*/ 81184 h 554360"/>
              <a:gd name="connsiteX2" fmla="*/ 1656184 w 1656184"/>
              <a:gd name="connsiteY2" fmla="*/ 277180 h 554360"/>
              <a:gd name="connsiteX3" fmla="*/ 1656184 w 1656184"/>
              <a:gd name="connsiteY3" fmla="*/ 277180 h 554360"/>
              <a:gd name="connsiteX4" fmla="*/ 1575000 w 1656184"/>
              <a:gd name="connsiteY4" fmla="*/ 473176 h 554360"/>
              <a:gd name="connsiteX5" fmla="*/ 1379004 w 1656184"/>
              <a:gd name="connsiteY5" fmla="*/ 554360 h 554360"/>
              <a:gd name="connsiteX6" fmla="*/ 277180 w 1656184"/>
              <a:gd name="connsiteY6" fmla="*/ 554360 h 554360"/>
              <a:gd name="connsiteX7" fmla="*/ 81184 w 1656184"/>
              <a:gd name="connsiteY7" fmla="*/ 473176 h 554360"/>
              <a:gd name="connsiteX8" fmla="*/ 0 w 1656184"/>
              <a:gd name="connsiteY8" fmla="*/ 277180 h 554360"/>
              <a:gd name="connsiteX9" fmla="*/ 81184 w 1656184"/>
              <a:gd name="connsiteY9" fmla="*/ 81184 h 554360"/>
              <a:gd name="connsiteX10" fmla="*/ 368620 w 1656184"/>
              <a:gd name="connsiteY10" fmla="*/ 91440 h 554360"/>
              <a:gd name="connsiteX0" fmla="*/ 1345726 w 1622906"/>
              <a:gd name="connsiteY0" fmla="*/ 0 h 554360"/>
              <a:gd name="connsiteX1" fmla="*/ 1541722 w 1622906"/>
              <a:gd name="connsiteY1" fmla="*/ 81184 h 554360"/>
              <a:gd name="connsiteX2" fmla="*/ 1622906 w 1622906"/>
              <a:gd name="connsiteY2" fmla="*/ 277180 h 554360"/>
              <a:gd name="connsiteX3" fmla="*/ 1622906 w 1622906"/>
              <a:gd name="connsiteY3" fmla="*/ 277180 h 554360"/>
              <a:gd name="connsiteX4" fmla="*/ 1541722 w 1622906"/>
              <a:gd name="connsiteY4" fmla="*/ 473176 h 554360"/>
              <a:gd name="connsiteX5" fmla="*/ 1345726 w 1622906"/>
              <a:gd name="connsiteY5" fmla="*/ 554360 h 554360"/>
              <a:gd name="connsiteX6" fmla="*/ 243902 w 1622906"/>
              <a:gd name="connsiteY6" fmla="*/ 554360 h 554360"/>
              <a:gd name="connsiteX7" fmla="*/ 47906 w 1622906"/>
              <a:gd name="connsiteY7" fmla="*/ 473176 h 554360"/>
              <a:gd name="connsiteX8" fmla="*/ 47906 w 1622906"/>
              <a:gd name="connsiteY8" fmla="*/ 81184 h 554360"/>
              <a:gd name="connsiteX9" fmla="*/ 335342 w 1622906"/>
              <a:gd name="connsiteY9" fmla="*/ 91440 h 554360"/>
              <a:gd name="connsiteX0" fmla="*/ 1313060 w 1590240"/>
              <a:gd name="connsiteY0" fmla="*/ 0 h 554360"/>
              <a:gd name="connsiteX1" fmla="*/ 1509056 w 1590240"/>
              <a:gd name="connsiteY1" fmla="*/ 81184 h 554360"/>
              <a:gd name="connsiteX2" fmla="*/ 1590240 w 1590240"/>
              <a:gd name="connsiteY2" fmla="*/ 277180 h 554360"/>
              <a:gd name="connsiteX3" fmla="*/ 1590240 w 1590240"/>
              <a:gd name="connsiteY3" fmla="*/ 277180 h 554360"/>
              <a:gd name="connsiteX4" fmla="*/ 1509056 w 1590240"/>
              <a:gd name="connsiteY4" fmla="*/ 473176 h 554360"/>
              <a:gd name="connsiteX5" fmla="*/ 1313060 w 1590240"/>
              <a:gd name="connsiteY5" fmla="*/ 554360 h 554360"/>
              <a:gd name="connsiteX6" fmla="*/ 211236 w 1590240"/>
              <a:gd name="connsiteY6" fmla="*/ 554360 h 554360"/>
              <a:gd name="connsiteX7" fmla="*/ 15240 w 1590240"/>
              <a:gd name="connsiteY7" fmla="*/ 473176 h 554360"/>
              <a:gd name="connsiteX8" fmla="*/ 302676 w 1590240"/>
              <a:gd name="connsiteY8" fmla="*/ 91440 h 554360"/>
              <a:gd name="connsiteX0" fmla="*/ 1270221 w 1547401"/>
              <a:gd name="connsiteY0" fmla="*/ 0 h 554360"/>
              <a:gd name="connsiteX1" fmla="*/ 1466217 w 1547401"/>
              <a:gd name="connsiteY1" fmla="*/ 81184 h 554360"/>
              <a:gd name="connsiteX2" fmla="*/ 1547401 w 1547401"/>
              <a:gd name="connsiteY2" fmla="*/ 277180 h 554360"/>
              <a:gd name="connsiteX3" fmla="*/ 1547401 w 1547401"/>
              <a:gd name="connsiteY3" fmla="*/ 277180 h 554360"/>
              <a:gd name="connsiteX4" fmla="*/ 1466217 w 1547401"/>
              <a:gd name="connsiteY4" fmla="*/ 473176 h 554360"/>
              <a:gd name="connsiteX5" fmla="*/ 1270221 w 1547401"/>
              <a:gd name="connsiteY5" fmla="*/ 554360 h 554360"/>
              <a:gd name="connsiteX6" fmla="*/ 168397 w 1547401"/>
              <a:gd name="connsiteY6" fmla="*/ 554360 h 554360"/>
              <a:gd name="connsiteX7" fmla="*/ 259837 w 1547401"/>
              <a:gd name="connsiteY7" fmla="*/ 91440 h 554360"/>
              <a:gd name="connsiteX0" fmla="*/ 1101824 w 1379004"/>
              <a:gd name="connsiteY0" fmla="*/ 0 h 554360"/>
              <a:gd name="connsiteX1" fmla="*/ 1297820 w 1379004"/>
              <a:gd name="connsiteY1" fmla="*/ 81184 h 554360"/>
              <a:gd name="connsiteX2" fmla="*/ 1379004 w 1379004"/>
              <a:gd name="connsiteY2" fmla="*/ 277180 h 554360"/>
              <a:gd name="connsiteX3" fmla="*/ 1379004 w 1379004"/>
              <a:gd name="connsiteY3" fmla="*/ 277180 h 554360"/>
              <a:gd name="connsiteX4" fmla="*/ 1297820 w 1379004"/>
              <a:gd name="connsiteY4" fmla="*/ 473176 h 554360"/>
              <a:gd name="connsiteX5" fmla="*/ 1101824 w 1379004"/>
              <a:gd name="connsiteY5" fmla="*/ 554360 h 554360"/>
              <a:gd name="connsiteX6" fmla="*/ 0 w 1379004"/>
              <a:gd name="connsiteY6" fmla="*/ 554360 h 5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04" h="554360">
                <a:moveTo>
                  <a:pt x="1101824" y="0"/>
                </a:moveTo>
                <a:cubicBezTo>
                  <a:pt x="1175337" y="0"/>
                  <a:pt x="1245839" y="29203"/>
                  <a:pt x="1297820" y="81184"/>
                </a:cubicBezTo>
                <a:cubicBezTo>
                  <a:pt x="1349801" y="133165"/>
                  <a:pt x="1379004" y="203667"/>
                  <a:pt x="1379004" y="277180"/>
                </a:cubicBezTo>
                <a:lnTo>
                  <a:pt x="1379004" y="277180"/>
                </a:lnTo>
                <a:cubicBezTo>
                  <a:pt x="1379004" y="350693"/>
                  <a:pt x="1349801" y="421195"/>
                  <a:pt x="1297820" y="473176"/>
                </a:cubicBezTo>
                <a:cubicBezTo>
                  <a:pt x="1245839" y="525157"/>
                  <a:pt x="1175337" y="554360"/>
                  <a:pt x="1101824" y="554360"/>
                </a:cubicBezTo>
                <a:lnTo>
                  <a:pt x="0" y="554360"/>
                </a:ln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5724128" y="1927285"/>
            <a:ext cx="407484" cy="800219"/>
          </a:xfrm>
          <a:custGeom>
            <a:avLst/>
            <a:gdLst>
              <a:gd name="connsiteX0" fmla="*/ 0 w 407484"/>
              <a:gd name="connsiteY0" fmla="*/ 0 h 800219"/>
              <a:gd name="connsiteX1" fmla="*/ 407484 w 407484"/>
              <a:gd name="connsiteY1" fmla="*/ 0 h 800219"/>
              <a:gd name="connsiteX2" fmla="*/ 407484 w 407484"/>
              <a:gd name="connsiteY2" fmla="*/ 800219 h 800219"/>
              <a:gd name="connsiteX3" fmla="*/ 0 w 407484"/>
              <a:gd name="connsiteY3" fmla="*/ 800219 h 800219"/>
              <a:gd name="connsiteX4" fmla="*/ 0 w 407484"/>
              <a:gd name="connsiteY4" fmla="*/ 0 h 8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84" h="800219">
                <a:moveTo>
                  <a:pt x="0" y="0"/>
                </a:moveTo>
                <a:lnTo>
                  <a:pt x="407484" y="0"/>
                </a:lnTo>
                <a:lnTo>
                  <a:pt x="407484" y="800219"/>
                </a:lnTo>
                <a:lnTo>
                  <a:pt x="0" y="80021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solidFill>
                  <a:prstClr val="black"/>
                </a:solidFill>
                <a:prstDash val="sysDash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436096" y="1863408"/>
            <a:ext cx="2376265" cy="648072"/>
          </a:xfrm>
          <a:custGeom>
            <a:avLst/>
            <a:gdLst>
              <a:gd name="connsiteX0" fmla="*/ 0 w 1656184"/>
              <a:gd name="connsiteY0" fmla="*/ 277180 h 554360"/>
              <a:gd name="connsiteX1" fmla="*/ 81184 w 1656184"/>
              <a:gd name="connsiteY1" fmla="*/ 81184 h 554360"/>
              <a:gd name="connsiteX2" fmla="*/ 277180 w 1656184"/>
              <a:gd name="connsiteY2" fmla="*/ 0 h 554360"/>
              <a:gd name="connsiteX3" fmla="*/ 1379004 w 1656184"/>
              <a:gd name="connsiteY3" fmla="*/ 0 h 554360"/>
              <a:gd name="connsiteX4" fmla="*/ 1575000 w 1656184"/>
              <a:gd name="connsiteY4" fmla="*/ 81184 h 554360"/>
              <a:gd name="connsiteX5" fmla="*/ 1656184 w 1656184"/>
              <a:gd name="connsiteY5" fmla="*/ 277180 h 554360"/>
              <a:gd name="connsiteX6" fmla="*/ 1656184 w 1656184"/>
              <a:gd name="connsiteY6" fmla="*/ 277180 h 554360"/>
              <a:gd name="connsiteX7" fmla="*/ 1575000 w 1656184"/>
              <a:gd name="connsiteY7" fmla="*/ 473176 h 554360"/>
              <a:gd name="connsiteX8" fmla="*/ 1379004 w 1656184"/>
              <a:gd name="connsiteY8" fmla="*/ 554360 h 554360"/>
              <a:gd name="connsiteX9" fmla="*/ 277180 w 1656184"/>
              <a:gd name="connsiteY9" fmla="*/ 554360 h 554360"/>
              <a:gd name="connsiteX10" fmla="*/ 81184 w 1656184"/>
              <a:gd name="connsiteY10" fmla="*/ 473176 h 554360"/>
              <a:gd name="connsiteX11" fmla="*/ 0 w 1656184"/>
              <a:gd name="connsiteY11" fmla="*/ 277180 h 554360"/>
              <a:gd name="connsiteX0" fmla="*/ 1379004 w 1656184"/>
              <a:gd name="connsiteY0" fmla="*/ 0 h 554360"/>
              <a:gd name="connsiteX1" fmla="*/ 1575000 w 1656184"/>
              <a:gd name="connsiteY1" fmla="*/ 81184 h 554360"/>
              <a:gd name="connsiteX2" fmla="*/ 1656184 w 1656184"/>
              <a:gd name="connsiteY2" fmla="*/ 277180 h 554360"/>
              <a:gd name="connsiteX3" fmla="*/ 1656184 w 1656184"/>
              <a:gd name="connsiteY3" fmla="*/ 277180 h 554360"/>
              <a:gd name="connsiteX4" fmla="*/ 1575000 w 1656184"/>
              <a:gd name="connsiteY4" fmla="*/ 473176 h 554360"/>
              <a:gd name="connsiteX5" fmla="*/ 1379004 w 1656184"/>
              <a:gd name="connsiteY5" fmla="*/ 554360 h 554360"/>
              <a:gd name="connsiteX6" fmla="*/ 277180 w 1656184"/>
              <a:gd name="connsiteY6" fmla="*/ 554360 h 554360"/>
              <a:gd name="connsiteX7" fmla="*/ 81184 w 1656184"/>
              <a:gd name="connsiteY7" fmla="*/ 473176 h 554360"/>
              <a:gd name="connsiteX8" fmla="*/ 0 w 1656184"/>
              <a:gd name="connsiteY8" fmla="*/ 277180 h 554360"/>
              <a:gd name="connsiteX9" fmla="*/ 81184 w 1656184"/>
              <a:gd name="connsiteY9" fmla="*/ 81184 h 554360"/>
              <a:gd name="connsiteX10" fmla="*/ 368620 w 1656184"/>
              <a:gd name="connsiteY10" fmla="*/ 91440 h 554360"/>
              <a:gd name="connsiteX0" fmla="*/ 1345726 w 1622906"/>
              <a:gd name="connsiteY0" fmla="*/ 0 h 554360"/>
              <a:gd name="connsiteX1" fmla="*/ 1541722 w 1622906"/>
              <a:gd name="connsiteY1" fmla="*/ 81184 h 554360"/>
              <a:gd name="connsiteX2" fmla="*/ 1622906 w 1622906"/>
              <a:gd name="connsiteY2" fmla="*/ 277180 h 554360"/>
              <a:gd name="connsiteX3" fmla="*/ 1622906 w 1622906"/>
              <a:gd name="connsiteY3" fmla="*/ 277180 h 554360"/>
              <a:gd name="connsiteX4" fmla="*/ 1541722 w 1622906"/>
              <a:gd name="connsiteY4" fmla="*/ 473176 h 554360"/>
              <a:gd name="connsiteX5" fmla="*/ 1345726 w 1622906"/>
              <a:gd name="connsiteY5" fmla="*/ 554360 h 554360"/>
              <a:gd name="connsiteX6" fmla="*/ 243902 w 1622906"/>
              <a:gd name="connsiteY6" fmla="*/ 554360 h 554360"/>
              <a:gd name="connsiteX7" fmla="*/ 47906 w 1622906"/>
              <a:gd name="connsiteY7" fmla="*/ 473176 h 554360"/>
              <a:gd name="connsiteX8" fmla="*/ 47906 w 1622906"/>
              <a:gd name="connsiteY8" fmla="*/ 81184 h 554360"/>
              <a:gd name="connsiteX9" fmla="*/ 335342 w 1622906"/>
              <a:gd name="connsiteY9" fmla="*/ 91440 h 554360"/>
              <a:gd name="connsiteX0" fmla="*/ 1313060 w 1590240"/>
              <a:gd name="connsiteY0" fmla="*/ 0 h 554360"/>
              <a:gd name="connsiteX1" fmla="*/ 1509056 w 1590240"/>
              <a:gd name="connsiteY1" fmla="*/ 81184 h 554360"/>
              <a:gd name="connsiteX2" fmla="*/ 1590240 w 1590240"/>
              <a:gd name="connsiteY2" fmla="*/ 277180 h 554360"/>
              <a:gd name="connsiteX3" fmla="*/ 1590240 w 1590240"/>
              <a:gd name="connsiteY3" fmla="*/ 277180 h 554360"/>
              <a:gd name="connsiteX4" fmla="*/ 1509056 w 1590240"/>
              <a:gd name="connsiteY4" fmla="*/ 473176 h 554360"/>
              <a:gd name="connsiteX5" fmla="*/ 1313060 w 1590240"/>
              <a:gd name="connsiteY5" fmla="*/ 554360 h 554360"/>
              <a:gd name="connsiteX6" fmla="*/ 211236 w 1590240"/>
              <a:gd name="connsiteY6" fmla="*/ 554360 h 554360"/>
              <a:gd name="connsiteX7" fmla="*/ 15240 w 1590240"/>
              <a:gd name="connsiteY7" fmla="*/ 473176 h 554360"/>
              <a:gd name="connsiteX8" fmla="*/ 302676 w 1590240"/>
              <a:gd name="connsiteY8" fmla="*/ 91440 h 554360"/>
              <a:gd name="connsiteX0" fmla="*/ 1270221 w 1547401"/>
              <a:gd name="connsiteY0" fmla="*/ 0 h 554360"/>
              <a:gd name="connsiteX1" fmla="*/ 1466217 w 1547401"/>
              <a:gd name="connsiteY1" fmla="*/ 81184 h 554360"/>
              <a:gd name="connsiteX2" fmla="*/ 1547401 w 1547401"/>
              <a:gd name="connsiteY2" fmla="*/ 277180 h 554360"/>
              <a:gd name="connsiteX3" fmla="*/ 1547401 w 1547401"/>
              <a:gd name="connsiteY3" fmla="*/ 277180 h 554360"/>
              <a:gd name="connsiteX4" fmla="*/ 1466217 w 1547401"/>
              <a:gd name="connsiteY4" fmla="*/ 473176 h 554360"/>
              <a:gd name="connsiteX5" fmla="*/ 1270221 w 1547401"/>
              <a:gd name="connsiteY5" fmla="*/ 554360 h 554360"/>
              <a:gd name="connsiteX6" fmla="*/ 168397 w 1547401"/>
              <a:gd name="connsiteY6" fmla="*/ 554360 h 554360"/>
              <a:gd name="connsiteX7" fmla="*/ 259837 w 1547401"/>
              <a:gd name="connsiteY7" fmla="*/ 91440 h 554360"/>
              <a:gd name="connsiteX0" fmla="*/ 1101824 w 1379004"/>
              <a:gd name="connsiteY0" fmla="*/ 0 h 554360"/>
              <a:gd name="connsiteX1" fmla="*/ 1297820 w 1379004"/>
              <a:gd name="connsiteY1" fmla="*/ 81184 h 554360"/>
              <a:gd name="connsiteX2" fmla="*/ 1379004 w 1379004"/>
              <a:gd name="connsiteY2" fmla="*/ 277180 h 554360"/>
              <a:gd name="connsiteX3" fmla="*/ 1379004 w 1379004"/>
              <a:gd name="connsiteY3" fmla="*/ 277180 h 554360"/>
              <a:gd name="connsiteX4" fmla="*/ 1297820 w 1379004"/>
              <a:gd name="connsiteY4" fmla="*/ 473176 h 554360"/>
              <a:gd name="connsiteX5" fmla="*/ 1101824 w 1379004"/>
              <a:gd name="connsiteY5" fmla="*/ 554360 h 554360"/>
              <a:gd name="connsiteX6" fmla="*/ 0 w 1379004"/>
              <a:gd name="connsiteY6" fmla="*/ 554360 h 5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04" h="554360">
                <a:moveTo>
                  <a:pt x="1101824" y="0"/>
                </a:moveTo>
                <a:cubicBezTo>
                  <a:pt x="1175337" y="0"/>
                  <a:pt x="1245839" y="29203"/>
                  <a:pt x="1297820" y="81184"/>
                </a:cubicBezTo>
                <a:cubicBezTo>
                  <a:pt x="1349801" y="133165"/>
                  <a:pt x="1379004" y="203667"/>
                  <a:pt x="1379004" y="277180"/>
                </a:cubicBezTo>
                <a:lnTo>
                  <a:pt x="1379004" y="277180"/>
                </a:lnTo>
                <a:cubicBezTo>
                  <a:pt x="1379004" y="350693"/>
                  <a:pt x="1349801" y="421195"/>
                  <a:pt x="1297820" y="473176"/>
                </a:cubicBezTo>
                <a:cubicBezTo>
                  <a:pt x="1245839" y="525157"/>
                  <a:pt x="1175337" y="554360"/>
                  <a:pt x="1101824" y="554360"/>
                </a:cubicBezTo>
                <a:lnTo>
                  <a:pt x="0" y="554360"/>
                </a:ln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436096" y="1863408"/>
            <a:ext cx="2376265" cy="648072"/>
          </a:xfrm>
          <a:custGeom>
            <a:avLst/>
            <a:gdLst>
              <a:gd name="connsiteX0" fmla="*/ 0 w 1656184"/>
              <a:gd name="connsiteY0" fmla="*/ 277180 h 554360"/>
              <a:gd name="connsiteX1" fmla="*/ 81184 w 1656184"/>
              <a:gd name="connsiteY1" fmla="*/ 81184 h 554360"/>
              <a:gd name="connsiteX2" fmla="*/ 277180 w 1656184"/>
              <a:gd name="connsiteY2" fmla="*/ 0 h 554360"/>
              <a:gd name="connsiteX3" fmla="*/ 1379004 w 1656184"/>
              <a:gd name="connsiteY3" fmla="*/ 0 h 554360"/>
              <a:gd name="connsiteX4" fmla="*/ 1575000 w 1656184"/>
              <a:gd name="connsiteY4" fmla="*/ 81184 h 554360"/>
              <a:gd name="connsiteX5" fmla="*/ 1656184 w 1656184"/>
              <a:gd name="connsiteY5" fmla="*/ 277180 h 554360"/>
              <a:gd name="connsiteX6" fmla="*/ 1656184 w 1656184"/>
              <a:gd name="connsiteY6" fmla="*/ 277180 h 554360"/>
              <a:gd name="connsiteX7" fmla="*/ 1575000 w 1656184"/>
              <a:gd name="connsiteY7" fmla="*/ 473176 h 554360"/>
              <a:gd name="connsiteX8" fmla="*/ 1379004 w 1656184"/>
              <a:gd name="connsiteY8" fmla="*/ 554360 h 554360"/>
              <a:gd name="connsiteX9" fmla="*/ 277180 w 1656184"/>
              <a:gd name="connsiteY9" fmla="*/ 554360 h 554360"/>
              <a:gd name="connsiteX10" fmla="*/ 81184 w 1656184"/>
              <a:gd name="connsiteY10" fmla="*/ 473176 h 554360"/>
              <a:gd name="connsiteX11" fmla="*/ 0 w 1656184"/>
              <a:gd name="connsiteY11" fmla="*/ 277180 h 554360"/>
              <a:gd name="connsiteX0" fmla="*/ 1379004 w 1656184"/>
              <a:gd name="connsiteY0" fmla="*/ 0 h 554360"/>
              <a:gd name="connsiteX1" fmla="*/ 1575000 w 1656184"/>
              <a:gd name="connsiteY1" fmla="*/ 81184 h 554360"/>
              <a:gd name="connsiteX2" fmla="*/ 1656184 w 1656184"/>
              <a:gd name="connsiteY2" fmla="*/ 277180 h 554360"/>
              <a:gd name="connsiteX3" fmla="*/ 1656184 w 1656184"/>
              <a:gd name="connsiteY3" fmla="*/ 277180 h 554360"/>
              <a:gd name="connsiteX4" fmla="*/ 1575000 w 1656184"/>
              <a:gd name="connsiteY4" fmla="*/ 473176 h 554360"/>
              <a:gd name="connsiteX5" fmla="*/ 1379004 w 1656184"/>
              <a:gd name="connsiteY5" fmla="*/ 554360 h 554360"/>
              <a:gd name="connsiteX6" fmla="*/ 277180 w 1656184"/>
              <a:gd name="connsiteY6" fmla="*/ 554360 h 554360"/>
              <a:gd name="connsiteX7" fmla="*/ 81184 w 1656184"/>
              <a:gd name="connsiteY7" fmla="*/ 473176 h 554360"/>
              <a:gd name="connsiteX8" fmla="*/ 0 w 1656184"/>
              <a:gd name="connsiteY8" fmla="*/ 277180 h 554360"/>
              <a:gd name="connsiteX9" fmla="*/ 81184 w 1656184"/>
              <a:gd name="connsiteY9" fmla="*/ 81184 h 554360"/>
              <a:gd name="connsiteX10" fmla="*/ 368620 w 1656184"/>
              <a:gd name="connsiteY10" fmla="*/ 91440 h 554360"/>
              <a:gd name="connsiteX0" fmla="*/ 1345726 w 1622906"/>
              <a:gd name="connsiteY0" fmla="*/ 0 h 554360"/>
              <a:gd name="connsiteX1" fmla="*/ 1541722 w 1622906"/>
              <a:gd name="connsiteY1" fmla="*/ 81184 h 554360"/>
              <a:gd name="connsiteX2" fmla="*/ 1622906 w 1622906"/>
              <a:gd name="connsiteY2" fmla="*/ 277180 h 554360"/>
              <a:gd name="connsiteX3" fmla="*/ 1622906 w 1622906"/>
              <a:gd name="connsiteY3" fmla="*/ 277180 h 554360"/>
              <a:gd name="connsiteX4" fmla="*/ 1541722 w 1622906"/>
              <a:gd name="connsiteY4" fmla="*/ 473176 h 554360"/>
              <a:gd name="connsiteX5" fmla="*/ 1345726 w 1622906"/>
              <a:gd name="connsiteY5" fmla="*/ 554360 h 554360"/>
              <a:gd name="connsiteX6" fmla="*/ 243902 w 1622906"/>
              <a:gd name="connsiteY6" fmla="*/ 554360 h 554360"/>
              <a:gd name="connsiteX7" fmla="*/ 47906 w 1622906"/>
              <a:gd name="connsiteY7" fmla="*/ 473176 h 554360"/>
              <a:gd name="connsiteX8" fmla="*/ 47906 w 1622906"/>
              <a:gd name="connsiteY8" fmla="*/ 81184 h 554360"/>
              <a:gd name="connsiteX9" fmla="*/ 335342 w 1622906"/>
              <a:gd name="connsiteY9" fmla="*/ 91440 h 554360"/>
              <a:gd name="connsiteX0" fmla="*/ 1313060 w 1590240"/>
              <a:gd name="connsiteY0" fmla="*/ 0 h 554360"/>
              <a:gd name="connsiteX1" fmla="*/ 1509056 w 1590240"/>
              <a:gd name="connsiteY1" fmla="*/ 81184 h 554360"/>
              <a:gd name="connsiteX2" fmla="*/ 1590240 w 1590240"/>
              <a:gd name="connsiteY2" fmla="*/ 277180 h 554360"/>
              <a:gd name="connsiteX3" fmla="*/ 1590240 w 1590240"/>
              <a:gd name="connsiteY3" fmla="*/ 277180 h 554360"/>
              <a:gd name="connsiteX4" fmla="*/ 1509056 w 1590240"/>
              <a:gd name="connsiteY4" fmla="*/ 473176 h 554360"/>
              <a:gd name="connsiteX5" fmla="*/ 1313060 w 1590240"/>
              <a:gd name="connsiteY5" fmla="*/ 554360 h 554360"/>
              <a:gd name="connsiteX6" fmla="*/ 211236 w 1590240"/>
              <a:gd name="connsiteY6" fmla="*/ 554360 h 554360"/>
              <a:gd name="connsiteX7" fmla="*/ 15240 w 1590240"/>
              <a:gd name="connsiteY7" fmla="*/ 473176 h 554360"/>
              <a:gd name="connsiteX8" fmla="*/ 302676 w 1590240"/>
              <a:gd name="connsiteY8" fmla="*/ 91440 h 554360"/>
              <a:gd name="connsiteX0" fmla="*/ 1270221 w 1547401"/>
              <a:gd name="connsiteY0" fmla="*/ 0 h 554360"/>
              <a:gd name="connsiteX1" fmla="*/ 1466217 w 1547401"/>
              <a:gd name="connsiteY1" fmla="*/ 81184 h 554360"/>
              <a:gd name="connsiteX2" fmla="*/ 1547401 w 1547401"/>
              <a:gd name="connsiteY2" fmla="*/ 277180 h 554360"/>
              <a:gd name="connsiteX3" fmla="*/ 1547401 w 1547401"/>
              <a:gd name="connsiteY3" fmla="*/ 277180 h 554360"/>
              <a:gd name="connsiteX4" fmla="*/ 1466217 w 1547401"/>
              <a:gd name="connsiteY4" fmla="*/ 473176 h 554360"/>
              <a:gd name="connsiteX5" fmla="*/ 1270221 w 1547401"/>
              <a:gd name="connsiteY5" fmla="*/ 554360 h 554360"/>
              <a:gd name="connsiteX6" fmla="*/ 168397 w 1547401"/>
              <a:gd name="connsiteY6" fmla="*/ 554360 h 554360"/>
              <a:gd name="connsiteX7" fmla="*/ 259837 w 1547401"/>
              <a:gd name="connsiteY7" fmla="*/ 91440 h 554360"/>
              <a:gd name="connsiteX0" fmla="*/ 1101824 w 1379004"/>
              <a:gd name="connsiteY0" fmla="*/ 0 h 554360"/>
              <a:gd name="connsiteX1" fmla="*/ 1297820 w 1379004"/>
              <a:gd name="connsiteY1" fmla="*/ 81184 h 554360"/>
              <a:gd name="connsiteX2" fmla="*/ 1379004 w 1379004"/>
              <a:gd name="connsiteY2" fmla="*/ 277180 h 554360"/>
              <a:gd name="connsiteX3" fmla="*/ 1379004 w 1379004"/>
              <a:gd name="connsiteY3" fmla="*/ 277180 h 554360"/>
              <a:gd name="connsiteX4" fmla="*/ 1297820 w 1379004"/>
              <a:gd name="connsiteY4" fmla="*/ 473176 h 554360"/>
              <a:gd name="connsiteX5" fmla="*/ 1101824 w 1379004"/>
              <a:gd name="connsiteY5" fmla="*/ 554360 h 554360"/>
              <a:gd name="connsiteX6" fmla="*/ 0 w 1379004"/>
              <a:gd name="connsiteY6" fmla="*/ 554360 h 5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004" h="554360">
                <a:moveTo>
                  <a:pt x="1101824" y="0"/>
                </a:moveTo>
                <a:cubicBezTo>
                  <a:pt x="1175337" y="0"/>
                  <a:pt x="1245839" y="29203"/>
                  <a:pt x="1297820" y="81184"/>
                </a:cubicBezTo>
                <a:cubicBezTo>
                  <a:pt x="1349801" y="133165"/>
                  <a:pt x="1379004" y="203667"/>
                  <a:pt x="1379004" y="277180"/>
                </a:cubicBezTo>
                <a:lnTo>
                  <a:pt x="1379004" y="277180"/>
                </a:lnTo>
                <a:cubicBezTo>
                  <a:pt x="1379004" y="350693"/>
                  <a:pt x="1349801" y="421195"/>
                  <a:pt x="1297820" y="473176"/>
                </a:cubicBezTo>
                <a:cubicBezTo>
                  <a:pt x="1245839" y="525157"/>
                  <a:pt x="1175337" y="554360"/>
                  <a:pt x="1101824" y="554360"/>
                </a:cubicBezTo>
                <a:lnTo>
                  <a:pt x="0" y="554360"/>
                </a:ln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99592" y="98048"/>
            <a:ext cx="4074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39552" y="1484784"/>
            <a:ext cx="2952328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99592" y="1844824"/>
            <a:ext cx="4074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solidFill>
                    <a:prstClr val="black"/>
                  </a:solidFill>
                  <a:prstDash val="sysDash"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solidFill>
                  <a:prstClr val="black"/>
                </a:solidFill>
                <a:prstDash val="sysDash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39552" y="2439472"/>
            <a:ext cx="2952328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99592" y="108501"/>
            <a:ext cx="4074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9552" y="2439472"/>
            <a:ext cx="2952328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0139 0.11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26128 0.00162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066 0.00116 0.14132 0.00232 0.175 -0.00555 C 0.20868 -0.01342 0.19826 -0.03472 0.20208 -0.04722 C 0.2059 -0.05972 0.20694 -0.07176 0.19791 -0.08055 C 0.18889 -0.08935 0.1559 -0.09722 0.14791 -0.1 " pathEditMode="relative" ptsTypes="aaaaA">
                                      <p:cBhvr>
                                        <p:cTn id="60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/>
      <p:bldP spid="37" grpId="1"/>
      <p:bldP spid="38" grpId="0" animBg="1"/>
      <p:bldP spid="39" grpId="0" animBg="1"/>
      <p:bldP spid="40" grpId="0"/>
      <p:bldP spid="40" grpId="1"/>
      <p:bldP spid="42" grpId="0"/>
      <p:bldP spid="42" grpId="1"/>
      <p:bldP spid="44" grpId="0"/>
      <p:bldP spid="44" grpI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2448272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једном балу било је 100 дама, од којих је 60 имало и наруквицу и огрлицу, а без тога је било 10 дама. Остале даме су имале или наруквицу или огрлицу. Колико је било дама са огрлицом а колико са наруквицом, ако је број дама само са наруквицом 4 пута већи од броја дама само са огрлицом?</a:t>
            </a:r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1"/>
          <a:stretch/>
        </p:blipFill>
        <p:spPr bwMode="auto">
          <a:xfrm>
            <a:off x="2771800" y="3861048"/>
            <a:ext cx="3600401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Arial" pitchFamily="34" charset="0"/>
              </a:rPr>
              <a:t>ВеНОВ ДИЈАГРАМ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31150" y="260648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RS" sz="2400" b="1" u="sng" smtClean="0">
                <a:solidFill>
                  <a:srgbClr val="000000"/>
                </a:solidFill>
                <a:latin typeface="Comic Sans MS" pitchFamily="66" charset="0"/>
              </a:rPr>
              <a:t>Решење</a:t>
            </a:r>
            <a:r>
              <a:rPr lang="en-US" sz="2400" b="1" u="sng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A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484784"/>
            <a:ext cx="27363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r>
              <a:rPr lang="sr-Cyrl-RS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•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x+60+x+10=100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  <a:r>
              <a:rPr lang="sr-Cyrl-RS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•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x=30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x=6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9182" y="5353537"/>
            <a:ext cx="7841250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Дакле, дама са огрлицом је било 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x+60=</a:t>
            </a:r>
            <a:r>
              <a:rPr lang="en-US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66</a:t>
            </a: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9182" y="5832266"/>
            <a:ext cx="8201290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sr-Cyrl-R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 дама </a:t>
            </a:r>
            <a:r>
              <a:rPr lang="sr-Cyrl-RS" alt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са наруквицом је </a:t>
            </a:r>
            <a:r>
              <a:rPr lang="sr-Cyrl-R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било  </a:t>
            </a:r>
            <a:r>
              <a:rPr lang="en-U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sr-Cyrl-RS" alt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•</a:t>
            </a:r>
            <a:r>
              <a:rPr lang="en-U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x+60=24+60=</a:t>
            </a:r>
            <a:r>
              <a:rPr lang="en-US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84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560" y="4367426"/>
            <a:ext cx="78412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Дама само са огрлицом било је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x=</a:t>
            </a: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6, </a:t>
            </a:r>
            <a:endParaRPr lang="en-US" altLang="en-US" sz="22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само са наруквицом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r>
              <a:rPr lang="sr-Cyrl-R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•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x=24.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20" name="Picture 2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r="21228" b="14210"/>
          <a:stretch/>
        </p:blipFill>
        <p:spPr bwMode="auto">
          <a:xfrm>
            <a:off x="974752" y="908720"/>
            <a:ext cx="4677368" cy="312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4" grpId="0"/>
      <p:bldP spid="2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6" y="1789515"/>
            <a:ext cx="4038600" cy="444779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505" y="2139072"/>
            <a:ext cx="1360735" cy="14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9552" y="260648"/>
            <a:ext cx="4536504" cy="12961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78002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квиз</a:t>
            </a:r>
            <a:r>
              <a:rPr kumimoji="0" lang="en-U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354960" y="118904"/>
            <a:ext cx="3749040" cy="100584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sr-Cyrl-R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6</a:t>
            </a:r>
            <a:endParaRPr lang="en-AU" sz="2800" b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480" y="3234085"/>
            <a:ext cx="1360735" cy="14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4581128"/>
            <a:ext cx="1360735" cy="141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224202"/>
      </p:ext>
    </p:extLst>
  </p:cSld>
  <p:clrMapOvr>
    <a:masterClrMapping/>
  </p:clrMapOvr>
  <p:transition spd="slow"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1" name="WordArt 47"/>
          <p:cNvSpPr>
            <a:spLocks noChangeArrowheads="1" noChangeShapeType="1" noTextEdit="1"/>
          </p:cNvSpPr>
          <p:nvPr/>
        </p:nvSpPr>
        <p:spPr bwMode="auto">
          <a:xfrm rot="5206131">
            <a:off x="-1549400" y="2997201"/>
            <a:ext cx="4681537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sr-Cyrl-RS" sz="36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Verdana" pitchFamily="34" charset="0"/>
                <a:cs typeface="Arial"/>
              </a:rPr>
              <a:t>АСОЦИЈАЦИЈА</a:t>
            </a:r>
            <a:endParaRPr lang="en-US" sz="36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213" name="Text Box 40"/>
          <p:cNvSpPr txBox="1">
            <a:spLocks noChangeArrowheads="1"/>
          </p:cNvSpPr>
          <p:nvPr/>
        </p:nvSpPr>
        <p:spPr bwMode="auto">
          <a:xfrm>
            <a:off x="5667375" y="6075363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ЛЕД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" name="Text Box 38"/>
          <p:cNvSpPr txBox="1">
            <a:spLocks noChangeArrowheads="1"/>
          </p:cNvSpPr>
          <p:nvPr/>
        </p:nvSpPr>
        <p:spPr bwMode="auto">
          <a:xfrm>
            <a:off x="5508625" y="5495925"/>
            <a:ext cx="1747838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ШЕЋЕР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" name="Text Box 30"/>
          <p:cNvSpPr txBox="1">
            <a:spLocks noChangeArrowheads="1"/>
          </p:cNvSpPr>
          <p:nvPr/>
        </p:nvSpPr>
        <p:spPr bwMode="auto">
          <a:xfrm>
            <a:off x="2268538" y="6019800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КРИВА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6" name="Text Box 28"/>
          <p:cNvSpPr txBox="1">
            <a:spLocks noChangeArrowheads="1"/>
          </p:cNvSpPr>
          <p:nvPr/>
        </p:nvSpPr>
        <p:spPr bwMode="auto">
          <a:xfrm>
            <a:off x="2359200" y="5495925"/>
            <a:ext cx="1908000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ПРАВА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7" name="Text Box 4"/>
          <p:cNvSpPr txBox="1">
            <a:spLocks noChangeArrowheads="1"/>
          </p:cNvSpPr>
          <p:nvPr/>
        </p:nvSpPr>
        <p:spPr bwMode="auto">
          <a:xfrm>
            <a:off x="2124075" y="469900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rgbClr val="000000"/>
                </a:solidFill>
                <a:latin typeface="Times New Roman" pitchFamily="18" charset="0"/>
              </a:rPr>
              <a:t>ТЕТИВА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" name="Text Box 5"/>
          <p:cNvSpPr txBox="1">
            <a:spLocks noChangeArrowheads="1"/>
          </p:cNvSpPr>
          <p:nvPr/>
        </p:nvSpPr>
        <p:spPr bwMode="auto">
          <a:xfrm>
            <a:off x="2133600" y="457200"/>
            <a:ext cx="1800225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А1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9" name="Text Box 6"/>
          <p:cNvSpPr txBox="1">
            <a:spLocks noChangeArrowheads="1"/>
          </p:cNvSpPr>
          <p:nvPr/>
        </p:nvSpPr>
        <p:spPr bwMode="auto">
          <a:xfrm>
            <a:off x="2303463" y="982663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ТАНГЕНТА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2243137" y="990600"/>
            <a:ext cx="1871663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А2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1" name="Text Box 8"/>
          <p:cNvSpPr txBox="1">
            <a:spLocks noChangeArrowheads="1"/>
          </p:cNvSpPr>
          <p:nvPr/>
        </p:nvSpPr>
        <p:spPr bwMode="auto">
          <a:xfrm>
            <a:off x="2525713" y="1509713"/>
            <a:ext cx="1836737" cy="34073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1600" b="1" dirty="0" smtClean="0">
                <a:solidFill>
                  <a:srgbClr val="000000"/>
                </a:solidFill>
                <a:latin typeface="Times New Roman" pitchFamily="18" charset="0"/>
              </a:rPr>
              <a:t>ЦЕНТАР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2" name="Text Box 9"/>
          <p:cNvSpPr txBox="1">
            <a:spLocks noChangeArrowheads="1"/>
          </p:cNvSpPr>
          <p:nvPr/>
        </p:nvSpPr>
        <p:spPr bwMode="auto">
          <a:xfrm>
            <a:off x="2506662" y="1481138"/>
            <a:ext cx="1836738" cy="423862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А3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3" name="Text Box 10"/>
          <p:cNvSpPr txBox="1">
            <a:spLocks noChangeArrowheads="1"/>
          </p:cNvSpPr>
          <p:nvPr/>
        </p:nvSpPr>
        <p:spPr bwMode="auto">
          <a:xfrm>
            <a:off x="2700338" y="2020888"/>
            <a:ext cx="1800225" cy="341312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1600" b="1" dirty="0" smtClean="0">
                <a:solidFill>
                  <a:srgbClr val="000000"/>
                </a:solidFill>
                <a:latin typeface="Times New Roman" pitchFamily="18" charset="0"/>
              </a:rPr>
              <a:t>ПРЕЧНИК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" name="Text Box 11"/>
          <p:cNvSpPr txBox="1">
            <a:spLocks noChangeArrowheads="1"/>
          </p:cNvSpPr>
          <p:nvPr/>
        </p:nvSpPr>
        <p:spPr bwMode="auto">
          <a:xfrm>
            <a:off x="2667000" y="2014537"/>
            <a:ext cx="1871663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А4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" name="Text Box 12"/>
          <p:cNvSpPr txBox="1">
            <a:spLocks noChangeArrowheads="1"/>
          </p:cNvSpPr>
          <p:nvPr/>
        </p:nvSpPr>
        <p:spPr bwMode="auto">
          <a:xfrm>
            <a:off x="2884488" y="2600287"/>
            <a:ext cx="1800225" cy="371513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КРУГ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" name="Text Box 13"/>
          <p:cNvSpPr txBox="1">
            <a:spLocks noChangeArrowheads="1"/>
          </p:cNvSpPr>
          <p:nvPr/>
        </p:nvSpPr>
        <p:spPr bwMode="auto">
          <a:xfrm>
            <a:off x="2895600" y="2590800"/>
            <a:ext cx="1800225" cy="468000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sr-Cyrl-CS" sz="2200" b="1" smtClean="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7" name="Text Box 14"/>
          <p:cNvSpPr txBox="1">
            <a:spLocks noChangeArrowheads="1"/>
          </p:cNvSpPr>
          <p:nvPr/>
        </p:nvSpPr>
        <p:spPr bwMode="auto">
          <a:xfrm>
            <a:off x="6000750" y="466725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ТЕМЕ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8" name="Text Box 15"/>
          <p:cNvSpPr txBox="1">
            <a:spLocks noChangeArrowheads="1"/>
          </p:cNvSpPr>
          <p:nvPr/>
        </p:nvSpPr>
        <p:spPr bwMode="auto">
          <a:xfrm>
            <a:off x="5943600" y="414337"/>
            <a:ext cx="1871663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Б1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9" name="Text Box 16"/>
          <p:cNvSpPr txBox="1">
            <a:spLocks noChangeArrowheads="1"/>
          </p:cNvSpPr>
          <p:nvPr/>
        </p:nvSpPr>
        <p:spPr bwMode="auto">
          <a:xfrm>
            <a:off x="5643563" y="990600"/>
            <a:ext cx="2000250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КРАК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0" name="Text Box 17"/>
          <p:cNvSpPr txBox="1">
            <a:spLocks noChangeArrowheads="1"/>
          </p:cNvSpPr>
          <p:nvPr/>
        </p:nvSpPr>
        <p:spPr bwMode="auto">
          <a:xfrm>
            <a:off x="5638800" y="947737"/>
            <a:ext cx="2000250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Б2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" name="Text Box 18"/>
          <p:cNvSpPr txBox="1">
            <a:spLocks noChangeArrowheads="1"/>
          </p:cNvSpPr>
          <p:nvPr/>
        </p:nvSpPr>
        <p:spPr bwMode="auto">
          <a:xfrm>
            <a:off x="5500688" y="1490663"/>
            <a:ext cx="18637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ОШТАР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" name="Text Box 19"/>
          <p:cNvSpPr txBox="1">
            <a:spLocks noChangeArrowheads="1"/>
          </p:cNvSpPr>
          <p:nvPr/>
        </p:nvSpPr>
        <p:spPr bwMode="auto">
          <a:xfrm>
            <a:off x="5486400" y="1447800"/>
            <a:ext cx="1871663" cy="423862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Б3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" name="Text Box 20"/>
          <p:cNvSpPr txBox="1">
            <a:spLocks noChangeArrowheads="1"/>
          </p:cNvSpPr>
          <p:nvPr/>
        </p:nvSpPr>
        <p:spPr bwMode="auto">
          <a:xfrm>
            <a:off x="5186363" y="1992313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ПРАВ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" name="Text Box 21"/>
          <p:cNvSpPr txBox="1">
            <a:spLocks noChangeArrowheads="1"/>
          </p:cNvSpPr>
          <p:nvPr/>
        </p:nvSpPr>
        <p:spPr bwMode="auto">
          <a:xfrm>
            <a:off x="5148063" y="1988840"/>
            <a:ext cx="1836000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Б4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" name="Text Box 22"/>
          <p:cNvSpPr txBox="1">
            <a:spLocks noChangeArrowheads="1"/>
          </p:cNvSpPr>
          <p:nvPr/>
        </p:nvSpPr>
        <p:spPr bwMode="auto">
          <a:xfrm>
            <a:off x="5057775" y="2600287"/>
            <a:ext cx="1800225" cy="371513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УГАО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6" name="Text Box 23"/>
          <p:cNvSpPr txBox="1">
            <a:spLocks noChangeArrowheads="1"/>
          </p:cNvSpPr>
          <p:nvPr/>
        </p:nvSpPr>
        <p:spPr bwMode="auto">
          <a:xfrm>
            <a:off x="5029200" y="2580000"/>
            <a:ext cx="1836738" cy="468000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2200" b="1" smtClean="0">
                <a:solidFill>
                  <a:srgbClr val="000000"/>
                </a:solidFill>
                <a:latin typeface="Times New Roman" pitchFamily="18" charset="0"/>
              </a:rPr>
              <a:t>Б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7" name="Text Box 24"/>
          <p:cNvSpPr txBox="1">
            <a:spLocks noChangeArrowheads="1"/>
          </p:cNvSpPr>
          <p:nvPr/>
        </p:nvSpPr>
        <p:spPr bwMode="auto">
          <a:xfrm>
            <a:off x="2716213" y="4454525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ЗАТВОРЕНА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" name="Text Box 25"/>
          <p:cNvSpPr txBox="1">
            <a:spLocks noChangeArrowheads="1"/>
          </p:cNvSpPr>
          <p:nvPr/>
        </p:nvSpPr>
        <p:spPr bwMode="auto">
          <a:xfrm>
            <a:off x="2209800" y="6019800"/>
            <a:ext cx="1871662" cy="423862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dirty="0" smtClean="0">
                <a:solidFill>
                  <a:srgbClr val="000000"/>
                </a:solidFill>
                <a:latin typeface="Times New Roman" pitchFamily="18" charset="0"/>
              </a:rPr>
              <a:t>Ц1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" name="Text Box 26"/>
          <p:cNvSpPr txBox="1">
            <a:spLocks noChangeArrowheads="1"/>
          </p:cNvSpPr>
          <p:nvPr/>
        </p:nvSpPr>
        <p:spPr bwMode="auto">
          <a:xfrm>
            <a:off x="2484438" y="4972050"/>
            <a:ext cx="1906587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ОТВОРЕНА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0" name="Text Box 27"/>
          <p:cNvSpPr txBox="1">
            <a:spLocks noChangeArrowheads="1"/>
          </p:cNvSpPr>
          <p:nvPr/>
        </p:nvSpPr>
        <p:spPr bwMode="auto">
          <a:xfrm>
            <a:off x="2362200" y="5486400"/>
            <a:ext cx="1943100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Ц2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" name="Text Box 29"/>
          <p:cNvSpPr txBox="1">
            <a:spLocks noChangeArrowheads="1"/>
          </p:cNvSpPr>
          <p:nvPr/>
        </p:nvSpPr>
        <p:spPr bwMode="auto">
          <a:xfrm>
            <a:off x="2438400" y="4953000"/>
            <a:ext cx="1943100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Ц3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" name="Text Box 31"/>
          <p:cNvSpPr txBox="1">
            <a:spLocks noChangeArrowheads="1"/>
          </p:cNvSpPr>
          <p:nvPr/>
        </p:nvSpPr>
        <p:spPr bwMode="auto">
          <a:xfrm>
            <a:off x="2666999" y="4419600"/>
            <a:ext cx="1836000" cy="423862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Ц4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3" name="Text Box 32"/>
          <p:cNvSpPr txBox="1">
            <a:spLocks noChangeArrowheads="1"/>
          </p:cNvSpPr>
          <p:nvPr/>
        </p:nvSpPr>
        <p:spPr bwMode="auto">
          <a:xfrm>
            <a:off x="2884200" y="3811587"/>
            <a:ext cx="1764000" cy="396000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ЛИНИЈА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4" name="Text Box 33"/>
          <p:cNvSpPr txBox="1">
            <a:spLocks noChangeArrowheads="1"/>
          </p:cNvSpPr>
          <p:nvPr/>
        </p:nvSpPr>
        <p:spPr bwMode="auto">
          <a:xfrm>
            <a:off x="2849563" y="3810000"/>
            <a:ext cx="1798637" cy="468000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2200" b="1" smtClean="0">
                <a:solidFill>
                  <a:srgbClr val="000000"/>
                </a:solidFill>
                <a:latin typeface="Times New Roman" pitchFamily="18" charset="0"/>
              </a:rPr>
              <a:t>Ц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" name="Text Box 34"/>
          <p:cNvSpPr txBox="1">
            <a:spLocks noChangeArrowheads="1"/>
          </p:cNvSpPr>
          <p:nvPr/>
        </p:nvSpPr>
        <p:spPr bwMode="auto">
          <a:xfrm>
            <a:off x="5219700" y="4419600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ЈАМБ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" name="Text Box 35"/>
          <p:cNvSpPr txBox="1">
            <a:spLocks noChangeArrowheads="1"/>
          </p:cNvSpPr>
          <p:nvPr/>
        </p:nvSpPr>
        <p:spPr bwMode="auto">
          <a:xfrm>
            <a:off x="5638799" y="6053137"/>
            <a:ext cx="1836000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Д1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" name="Text Box 36"/>
          <p:cNvSpPr txBox="1">
            <a:spLocks noChangeArrowheads="1"/>
          </p:cNvSpPr>
          <p:nvPr/>
        </p:nvSpPr>
        <p:spPr bwMode="auto">
          <a:xfrm>
            <a:off x="5345113" y="5003800"/>
            <a:ext cx="1800225" cy="371475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b="1" dirty="0" smtClean="0">
                <a:solidFill>
                  <a:srgbClr val="000000"/>
                </a:solidFill>
                <a:latin typeface="Times New Roman" pitchFamily="18" charset="0"/>
              </a:rPr>
              <a:t>КВАДРАТ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8" name="Text Box 37"/>
          <p:cNvSpPr txBox="1">
            <a:spLocks noChangeArrowheads="1"/>
          </p:cNvSpPr>
          <p:nvPr/>
        </p:nvSpPr>
        <p:spPr bwMode="auto">
          <a:xfrm>
            <a:off x="5486400" y="5486400"/>
            <a:ext cx="1800225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Д2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9" name="Text Box 39"/>
          <p:cNvSpPr txBox="1">
            <a:spLocks noChangeArrowheads="1"/>
          </p:cNvSpPr>
          <p:nvPr/>
        </p:nvSpPr>
        <p:spPr bwMode="auto">
          <a:xfrm>
            <a:off x="5364063" y="4969421"/>
            <a:ext cx="1800225" cy="42386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Д3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0" name="Text Box 41"/>
          <p:cNvSpPr txBox="1">
            <a:spLocks noChangeArrowheads="1"/>
          </p:cNvSpPr>
          <p:nvPr/>
        </p:nvSpPr>
        <p:spPr bwMode="auto">
          <a:xfrm>
            <a:off x="5220047" y="4419600"/>
            <a:ext cx="1800225" cy="423862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BA" b="1" smtClean="0">
                <a:solidFill>
                  <a:srgbClr val="000000"/>
                </a:solidFill>
                <a:latin typeface="Times New Roman" pitchFamily="18" charset="0"/>
              </a:rPr>
              <a:t>Д4</a:t>
            </a:r>
            <a:endParaRPr lang="en-US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1" name="Text Box 42"/>
          <p:cNvSpPr txBox="1">
            <a:spLocks noChangeArrowheads="1"/>
          </p:cNvSpPr>
          <p:nvPr/>
        </p:nvSpPr>
        <p:spPr bwMode="auto">
          <a:xfrm>
            <a:off x="5076825" y="3835200"/>
            <a:ext cx="1800225" cy="371513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rgbClr val="000000"/>
                </a:solidFill>
                <a:latin typeface="Times New Roman" pitchFamily="18" charset="0"/>
              </a:rPr>
              <a:t>КОЦКА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2" name="Text Box 43"/>
          <p:cNvSpPr txBox="1">
            <a:spLocks noChangeArrowheads="1"/>
          </p:cNvSpPr>
          <p:nvPr/>
        </p:nvSpPr>
        <p:spPr bwMode="auto">
          <a:xfrm>
            <a:off x="5029200" y="3810000"/>
            <a:ext cx="1873250" cy="468000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2200" b="1" smtClean="0">
                <a:solidFill>
                  <a:srgbClr val="000000"/>
                </a:solidFill>
                <a:latin typeface="Times New Roman" pitchFamily="18" charset="0"/>
              </a:rPr>
              <a:t>Д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" name="Text Box 44"/>
          <p:cNvSpPr txBox="1">
            <a:spLocks noChangeArrowheads="1"/>
          </p:cNvSpPr>
          <p:nvPr/>
        </p:nvSpPr>
        <p:spPr bwMode="auto">
          <a:xfrm>
            <a:off x="3113088" y="3200400"/>
            <a:ext cx="3432175" cy="468313"/>
          </a:xfrm>
          <a:prstGeom prst="rect">
            <a:avLst/>
          </a:prstGeom>
          <a:solidFill>
            <a:srgbClr val="00B451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CS" sz="2400" b="1" dirty="0" smtClean="0">
                <a:solidFill>
                  <a:srgbClr val="000000"/>
                </a:solidFill>
                <a:latin typeface="Times New Roman" pitchFamily="18" charset="0"/>
              </a:rPr>
              <a:t>ГЕОМЕТРИЈА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" name="Text Box 45"/>
          <p:cNvSpPr txBox="1">
            <a:spLocks noChangeArrowheads="1"/>
          </p:cNvSpPr>
          <p:nvPr/>
        </p:nvSpPr>
        <p:spPr bwMode="auto">
          <a:xfrm>
            <a:off x="3097212" y="3200400"/>
            <a:ext cx="3455988" cy="468313"/>
          </a:xfrm>
          <a:prstGeom prst="rect">
            <a:avLst/>
          </a:prstGeom>
          <a:solidFill>
            <a:srgbClr val="50DA04"/>
          </a:solidFill>
          <a:ln w="57150" cmpd="thinThick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sr-Latn-C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5340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8" grpId="1" animBg="1"/>
      <p:bldP spid="218" grpId="2" animBg="1"/>
      <p:bldP spid="218" grpId="3" animBg="1"/>
      <p:bldP spid="219" grpId="0" animBg="1"/>
      <p:bldP spid="220" grpId="0" animBg="1"/>
      <p:bldP spid="220" grpId="1" animBg="1"/>
      <p:bldP spid="220" grpId="2" animBg="1"/>
      <p:bldP spid="220" grpId="3" animBg="1"/>
      <p:bldP spid="221" grpId="0" animBg="1"/>
      <p:bldP spid="222" grpId="0" animBg="1"/>
      <p:bldP spid="222" grpId="1" animBg="1"/>
      <p:bldP spid="222" grpId="2" animBg="1"/>
      <p:bldP spid="222" grpId="3" animBg="1"/>
      <p:bldP spid="223" grpId="0" animBg="1"/>
      <p:bldP spid="224" grpId="0" animBg="1"/>
      <p:bldP spid="224" grpId="1" animBg="1"/>
      <p:bldP spid="224" grpId="2" animBg="1"/>
      <p:bldP spid="224" grpId="3" animBg="1"/>
      <p:bldP spid="225" grpId="0" animBg="1"/>
      <p:bldP spid="226" grpId="0" animBg="1"/>
      <p:bldP spid="226" grpId="1" animBg="1"/>
      <p:bldP spid="226" grpId="2" animBg="1"/>
      <p:bldP spid="227" grpId="0" animBg="1"/>
      <p:bldP spid="228" grpId="0" animBg="1"/>
      <p:bldP spid="228" grpId="1" animBg="1"/>
      <p:bldP spid="228" grpId="2" animBg="1"/>
      <p:bldP spid="228" grpId="3" animBg="1"/>
      <p:bldP spid="229" grpId="0" animBg="1"/>
      <p:bldP spid="230" grpId="0" animBg="1"/>
      <p:bldP spid="230" grpId="1" animBg="1"/>
      <p:bldP spid="230" grpId="2" animBg="1"/>
      <p:bldP spid="230" grpId="3" animBg="1"/>
      <p:bldP spid="231" grpId="0" animBg="1"/>
      <p:bldP spid="232" grpId="0" animBg="1"/>
      <p:bldP spid="232" grpId="1" animBg="1"/>
      <p:bldP spid="232" grpId="2" animBg="1"/>
      <p:bldP spid="232" grpId="3" animBg="1"/>
      <p:bldP spid="233" grpId="0" animBg="1"/>
      <p:bldP spid="234" grpId="0" animBg="1"/>
      <p:bldP spid="234" grpId="1" animBg="1"/>
      <p:bldP spid="234" grpId="2" animBg="1"/>
      <p:bldP spid="234" grpId="3" animBg="1"/>
      <p:bldP spid="235" grpId="0" animBg="1"/>
      <p:bldP spid="236" grpId="0" animBg="1"/>
      <p:bldP spid="236" grpId="1" animBg="1"/>
      <p:bldP spid="236" grpId="2" animBg="1"/>
      <p:bldP spid="237" grpId="0" animBg="1"/>
      <p:bldP spid="238" grpId="0" animBg="1"/>
      <p:bldP spid="238" grpId="1" animBg="1"/>
      <p:bldP spid="238" grpId="2" animBg="1"/>
      <p:bldP spid="238" grpId="3" animBg="1"/>
      <p:bldP spid="239" grpId="0" animBg="1"/>
      <p:bldP spid="240" grpId="0" animBg="1"/>
      <p:bldP spid="240" grpId="1" animBg="1"/>
      <p:bldP spid="240" grpId="2" animBg="1"/>
      <p:bldP spid="240" grpId="3" animBg="1"/>
      <p:bldP spid="241" grpId="0" animBg="1"/>
      <p:bldP spid="241" grpId="1" animBg="1"/>
      <p:bldP spid="241" grpId="2" animBg="1"/>
      <p:bldP spid="241" grpId="3" animBg="1"/>
      <p:bldP spid="242" grpId="0" animBg="1"/>
      <p:bldP spid="242" grpId="1" animBg="1"/>
      <p:bldP spid="242" grpId="2" animBg="1"/>
      <p:bldP spid="242" grpId="3" animBg="1"/>
      <p:bldP spid="243" grpId="0" animBg="1"/>
      <p:bldP spid="244" grpId="0" animBg="1"/>
      <p:bldP spid="244" grpId="1" animBg="1"/>
      <p:bldP spid="244" grpId="2" animBg="1"/>
      <p:bldP spid="245" grpId="0" animBg="1"/>
      <p:bldP spid="246" grpId="0" animBg="1"/>
      <p:bldP spid="246" grpId="1" animBg="1"/>
      <p:bldP spid="246" grpId="2" animBg="1"/>
      <p:bldP spid="246" grpId="3" animBg="1"/>
      <p:bldP spid="247" grpId="0" animBg="1"/>
      <p:bldP spid="248" grpId="0" animBg="1"/>
      <p:bldP spid="248" grpId="1" animBg="1"/>
      <p:bldP spid="248" grpId="2" animBg="1"/>
      <p:bldP spid="248" grpId="3" animBg="1"/>
      <p:bldP spid="249" grpId="0" animBg="1"/>
      <p:bldP spid="249" grpId="1" animBg="1"/>
      <p:bldP spid="249" grpId="2" animBg="1"/>
      <p:bldP spid="249" grpId="3" animBg="1"/>
      <p:bldP spid="250" grpId="0" animBg="1"/>
      <p:bldP spid="250" grpId="1" animBg="1"/>
      <p:bldP spid="250" grpId="2" animBg="1"/>
      <p:bldP spid="250" grpId="3" animBg="1"/>
      <p:bldP spid="251" grpId="0" animBg="1"/>
      <p:bldP spid="252" grpId="0" animBg="1"/>
      <p:bldP spid="252" grpId="1" animBg="1"/>
      <p:bldP spid="252" grpId="2" animBg="1"/>
      <p:bldP spid="253" grpId="0" animBg="1"/>
      <p:bldP spid="254" grpId="0" animBg="1"/>
      <p:bldP spid="254" grpId="1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1" name="WordArt 47"/>
          <p:cNvSpPr>
            <a:spLocks noChangeArrowheads="1" noChangeShapeType="1" noTextEdit="1"/>
          </p:cNvSpPr>
          <p:nvPr/>
        </p:nvSpPr>
        <p:spPr bwMode="auto">
          <a:xfrm rot="5206131">
            <a:off x="-1549400" y="2997201"/>
            <a:ext cx="4681537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sr-Cyrl-RS" sz="3600" b="1" kern="10" dirty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Verdana" pitchFamily="34" charset="0"/>
                <a:cs typeface="Arial"/>
              </a:rPr>
              <a:t>АСОЦИЈАЦИЈА</a:t>
            </a:r>
            <a:endParaRPr lang="en-US" sz="3600" b="1" kern="10" dirty="0">
              <a:ln w="12700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Verdana" pitchFamily="34" charset="0"/>
              <a:cs typeface="Arial"/>
            </a:endParaRPr>
          </a:p>
        </p:txBody>
      </p:sp>
      <p:sp>
        <p:nvSpPr>
          <p:cNvPr id="255" name="Text Box 7"/>
          <p:cNvSpPr txBox="1">
            <a:spLocks noChangeArrowheads="1"/>
          </p:cNvSpPr>
          <p:nvPr/>
        </p:nvSpPr>
        <p:spPr bwMode="auto">
          <a:xfrm>
            <a:off x="2269331" y="83661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ВРЕМЕ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" name="Text Box 9"/>
          <p:cNvSpPr txBox="1">
            <a:spLocks noChangeArrowheads="1"/>
          </p:cNvSpPr>
          <p:nvPr/>
        </p:nvSpPr>
        <p:spPr bwMode="auto">
          <a:xfrm>
            <a:off x="2267744" y="83185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А1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" name="Text Box 10"/>
          <p:cNvSpPr txBox="1">
            <a:spLocks noChangeArrowheads="1"/>
          </p:cNvSpPr>
          <p:nvPr/>
        </p:nvSpPr>
        <p:spPr bwMode="auto">
          <a:xfrm>
            <a:off x="2448719" y="1349375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ЗИДНИ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8" name="Text Box 11"/>
          <p:cNvSpPr txBox="1">
            <a:spLocks noChangeArrowheads="1"/>
          </p:cNvSpPr>
          <p:nvPr/>
        </p:nvSpPr>
        <p:spPr bwMode="auto">
          <a:xfrm>
            <a:off x="2447131" y="134620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А2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Text Box 12"/>
          <p:cNvSpPr txBox="1">
            <a:spLocks noChangeArrowheads="1"/>
          </p:cNvSpPr>
          <p:nvPr/>
        </p:nvSpPr>
        <p:spPr bwMode="auto">
          <a:xfrm>
            <a:off x="2670969" y="1841500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КАЗАЉКА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 Box 13"/>
          <p:cNvSpPr txBox="1">
            <a:spLocks noChangeArrowheads="1"/>
          </p:cNvSpPr>
          <p:nvPr/>
        </p:nvSpPr>
        <p:spPr bwMode="auto">
          <a:xfrm>
            <a:off x="2669381" y="1838325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А3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Text Box 14"/>
          <p:cNvSpPr txBox="1">
            <a:spLocks noChangeArrowheads="1"/>
          </p:cNvSpPr>
          <p:nvPr/>
        </p:nvSpPr>
        <p:spPr bwMode="auto">
          <a:xfrm>
            <a:off x="2850356" y="235426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ТОРАЊ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2" name="Text Box 15"/>
          <p:cNvSpPr txBox="1">
            <a:spLocks noChangeArrowheads="1"/>
          </p:cNvSpPr>
          <p:nvPr/>
        </p:nvSpPr>
        <p:spPr bwMode="auto">
          <a:xfrm>
            <a:off x="2848769" y="235108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А4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3" name="Text Box 16"/>
          <p:cNvSpPr txBox="1">
            <a:spLocks noChangeArrowheads="1"/>
          </p:cNvSpPr>
          <p:nvPr/>
        </p:nvSpPr>
        <p:spPr bwMode="auto">
          <a:xfrm>
            <a:off x="3029744" y="2851150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САТ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4" name="Text Box 17"/>
          <p:cNvSpPr txBox="1">
            <a:spLocks noChangeArrowheads="1"/>
          </p:cNvSpPr>
          <p:nvPr/>
        </p:nvSpPr>
        <p:spPr bwMode="auto">
          <a:xfrm>
            <a:off x="3009106" y="2824163"/>
            <a:ext cx="1860550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5" name="Text Box 48"/>
          <p:cNvSpPr txBox="1">
            <a:spLocks noChangeArrowheads="1"/>
          </p:cNvSpPr>
          <p:nvPr/>
        </p:nvSpPr>
        <p:spPr bwMode="auto">
          <a:xfrm>
            <a:off x="5941219" y="841375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ТРЧАЊЕ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" name="Text Box 49"/>
          <p:cNvSpPr txBox="1">
            <a:spLocks noChangeArrowheads="1"/>
          </p:cNvSpPr>
          <p:nvPr/>
        </p:nvSpPr>
        <p:spPr bwMode="auto">
          <a:xfrm>
            <a:off x="5939631" y="83820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Б1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" name="Text Box 50"/>
          <p:cNvSpPr txBox="1">
            <a:spLocks noChangeArrowheads="1"/>
          </p:cNvSpPr>
          <p:nvPr/>
        </p:nvSpPr>
        <p:spPr bwMode="auto">
          <a:xfrm>
            <a:off x="5660231" y="1354138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СТАЗА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8" name="Text Box 51"/>
          <p:cNvSpPr txBox="1">
            <a:spLocks noChangeArrowheads="1"/>
          </p:cNvSpPr>
          <p:nvPr/>
        </p:nvSpPr>
        <p:spPr bwMode="auto">
          <a:xfrm>
            <a:off x="5658644" y="133508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Б2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9" name="Text Box 52"/>
          <p:cNvSpPr txBox="1">
            <a:spLocks noChangeArrowheads="1"/>
          </p:cNvSpPr>
          <p:nvPr/>
        </p:nvSpPr>
        <p:spPr bwMode="auto">
          <a:xfrm>
            <a:off x="5501481" y="1862138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БАКЉА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0" name="Text Box 53"/>
          <p:cNvSpPr txBox="1">
            <a:spLocks noChangeArrowheads="1"/>
          </p:cNvSpPr>
          <p:nvPr/>
        </p:nvSpPr>
        <p:spPr bwMode="auto">
          <a:xfrm>
            <a:off x="5503069" y="1857375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Б3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1" name="Text Box 54"/>
          <p:cNvSpPr txBox="1">
            <a:spLocks noChangeArrowheads="1"/>
          </p:cNvSpPr>
          <p:nvPr/>
        </p:nvSpPr>
        <p:spPr bwMode="auto">
          <a:xfrm>
            <a:off x="5331619" y="2359025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МЕДАЉА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2" name="Text Box 55"/>
          <p:cNvSpPr txBox="1">
            <a:spLocks noChangeArrowheads="1"/>
          </p:cNvSpPr>
          <p:nvPr/>
        </p:nvSpPr>
        <p:spPr bwMode="auto">
          <a:xfrm>
            <a:off x="5330031" y="235585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Б4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3" name="Text Box 56"/>
          <p:cNvSpPr txBox="1">
            <a:spLocks noChangeArrowheads="1"/>
          </p:cNvSpPr>
          <p:nvPr/>
        </p:nvSpPr>
        <p:spPr bwMode="auto">
          <a:xfrm>
            <a:off x="5145881" y="2855913"/>
            <a:ext cx="1800225" cy="3937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ОЛИМПИЈАДА</a:t>
            </a: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4" name="Text Box 57"/>
          <p:cNvSpPr txBox="1">
            <a:spLocks noChangeArrowheads="1"/>
          </p:cNvSpPr>
          <p:nvPr/>
        </p:nvSpPr>
        <p:spPr bwMode="auto">
          <a:xfrm>
            <a:off x="5139531" y="285908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5" name="Text Box 135"/>
          <p:cNvSpPr txBox="1">
            <a:spLocks noChangeArrowheads="1"/>
          </p:cNvSpPr>
          <p:nvPr/>
        </p:nvSpPr>
        <p:spPr bwMode="auto">
          <a:xfrm>
            <a:off x="2861469" y="4349750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ВЕРЕНИЧКИ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6" name="Text Box 136"/>
          <p:cNvSpPr txBox="1">
            <a:spLocks noChangeArrowheads="1"/>
          </p:cNvSpPr>
          <p:nvPr/>
        </p:nvSpPr>
        <p:spPr bwMode="auto">
          <a:xfrm>
            <a:off x="2859881" y="434498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Ц1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7" name="Text Box 137"/>
          <p:cNvSpPr txBox="1">
            <a:spLocks noChangeArrowheads="1"/>
          </p:cNvSpPr>
          <p:nvPr/>
        </p:nvSpPr>
        <p:spPr bwMode="auto">
          <a:xfrm>
            <a:off x="2739231" y="4846638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ЗЛАТАН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8" name="Text Box 138"/>
          <p:cNvSpPr txBox="1">
            <a:spLocks noChangeArrowheads="1"/>
          </p:cNvSpPr>
          <p:nvPr/>
        </p:nvSpPr>
        <p:spPr bwMode="auto">
          <a:xfrm>
            <a:off x="2737644" y="4843463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Ц2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9" name="Text Box 139"/>
          <p:cNvSpPr txBox="1">
            <a:spLocks noChangeArrowheads="1"/>
          </p:cNvSpPr>
          <p:nvPr/>
        </p:nvSpPr>
        <p:spPr bwMode="auto">
          <a:xfrm>
            <a:off x="2532856" y="537051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СРЕБРНИ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0" name="Text Box 140"/>
          <p:cNvSpPr txBox="1">
            <a:spLocks noChangeArrowheads="1"/>
          </p:cNvSpPr>
          <p:nvPr/>
        </p:nvSpPr>
        <p:spPr bwMode="auto">
          <a:xfrm>
            <a:off x="2531269" y="536733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Ц3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1" name="Text Box 141"/>
          <p:cNvSpPr txBox="1">
            <a:spLocks noChangeArrowheads="1"/>
          </p:cNvSpPr>
          <p:nvPr/>
        </p:nvSpPr>
        <p:spPr bwMode="auto">
          <a:xfrm>
            <a:off x="2299494" y="5883275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ГОСПОДАР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2" name="Text Box 142"/>
          <p:cNvSpPr txBox="1">
            <a:spLocks noChangeArrowheads="1"/>
          </p:cNvSpPr>
          <p:nvPr/>
        </p:nvSpPr>
        <p:spPr bwMode="auto">
          <a:xfrm>
            <a:off x="2297906" y="588010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Ц4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3" name="Text Box 143"/>
          <p:cNvSpPr txBox="1">
            <a:spLocks noChangeArrowheads="1"/>
          </p:cNvSpPr>
          <p:nvPr/>
        </p:nvSpPr>
        <p:spPr bwMode="auto">
          <a:xfrm>
            <a:off x="3018631" y="384016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ПРСТЕН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4" name="Text Box 144"/>
          <p:cNvSpPr txBox="1">
            <a:spLocks noChangeArrowheads="1"/>
          </p:cNvSpPr>
          <p:nvPr/>
        </p:nvSpPr>
        <p:spPr bwMode="auto">
          <a:xfrm>
            <a:off x="2982119" y="3843338"/>
            <a:ext cx="1892300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5" name="Text Box 145"/>
          <p:cNvSpPr txBox="1">
            <a:spLocks noChangeArrowheads="1"/>
          </p:cNvSpPr>
          <p:nvPr/>
        </p:nvSpPr>
        <p:spPr bwMode="auto">
          <a:xfrm>
            <a:off x="5342731" y="435451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ПУН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" name="Text Box 146"/>
          <p:cNvSpPr txBox="1">
            <a:spLocks noChangeArrowheads="1"/>
          </p:cNvSpPr>
          <p:nvPr/>
        </p:nvSpPr>
        <p:spPr bwMode="auto">
          <a:xfrm>
            <a:off x="5341144" y="435133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Д1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7" name="Text Box 147"/>
          <p:cNvSpPr txBox="1">
            <a:spLocks noChangeArrowheads="1"/>
          </p:cNvSpPr>
          <p:nvPr/>
        </p:nvSpPr>
        <p:spPr bwMode="auto">
          <a:xfrm>
            <a:off x="5490369" y="4899025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МЛАД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8" name="Text Box 148"/>
          <p:cNvSpPr txBox="1">
            <a:spLocks noChangeArrowheads="1"/>
          </p:cNvSpPr>
          <p:nvPr/>
        </p:nvSpPr>
        <p:spPr bwMode="auto">
          <a:xfrm>
            <a:off x="5488781" y="4895850"/>
            <a:ext cx="1800225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Д2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9" name="Text Box 149"/>
          <p:cNvSpPr txBox="1">
            <a:spLocks noChangeArrowheads="1"/>
          </p:cNvSpPr>
          <p:nvPr/>
        </p:nvSpPr>
        <p:spPr bwMode="auto">
          <a:xfrm>
            <a:off x="5633244" y="5391150"/>
            <a:ext cx="1800225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САТЕЛИТ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0" name="Text Box 150"/>
          <p:cNvSpPr txBox="1">
            <a:spLocks noChangeArrowheads="1"/>
          </p:cNvSpPr>
          <p:nvPr/>
        </p:nvSpPr>
        <p:spPr bwMode="auto">
          <a:xfrm>
            <a:off x="5634831" y="538638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Д3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1" name="Text Box 151"/>
          <p:cNvSpPr txBox="1">
            <a:spLocks noChangeArrowheads="1"/>
          </p:cNvSpPr>
          <p:nvPr/>
        </p:nvSpPr>
        <p:spPr bwMode="auto">
          <a:xfrm>
            <a:off x="5812631" y="5903913"/>
            <a:ext cx="1800225" cy="423862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СОНДА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2" name="Text Box 152"/>
          <p:cNvSpPr txBox="1">
            <a:spLocks noChangeArrowheads="1"/>
          </p:cNvSpPr>
          <p:nvPr/>
        </p:nvSpPr>
        <p:spPr bwMode="auto">
          <a:xfrm>
            <a:off x="5811044" y="5900738"/>
            <a:ext cx="1800225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Д4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3" name="Text Box 153"/>
          <p:cNvSpPr txBox="1">
            <a:spLocks noChangeArrowheads="1"/>
          </p:cNvSpPr>
          <p:nvPr/>
        </p:nvSpPr>
        <p:spPr bwMode="auto">
          <a:xfrm>
            <a:off x="5134769" y="3844925"/>
            <a:ext cx="1800225" cy="3937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МЕСЕЦ</a:t>
            </a:r>
            <a:endParaRPr kumimoji="0" lang="en-US" sz="16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4" name="Text Box 154"/>
          <p:cNvSpPr txBox="1">
            <a:spLocks noChangeArrowheads="1"/>
          </p:cNvSpPr>
          <p:nvPr/>
        </p:nvSpPr>
        <p:spPr bwMode="auto">
          <a:xfrm>
            <a:off x="5098256" y="3848100"/>
            <a:ext cx="1846263" cy="423863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5" name="Text Box 156"/>
          <p:cNvSpPr txBox="1">
            <a:spLocks noChangeArrowheads="1"/>
          </p:cNvSpPr>
          <p:nvPr/>
        </p:nvSpPr>
        <p:spPr bwMode="auto">
          <a:xfrm>
            <a:off x="3258344" y="3354388"/>
            <a:ext cx="3432175" cy="43306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 Р У Г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" name="Text Box 157"/>
          <p:cNvSpPr txBox="1">
            <a:spLocks noChangeArrowheads="1"/>
          </p:cNvSpPr>
          <p:nvPr/>
        </p:nvSpPr>
        <p:spPr bwMode="auto">
          <a:xfrm>
            <a:off x="3203848" y="3354388"/>
            <a:ext cx="3506788" cy="423862"/>
          </a:xfrm>
          <a:prstGeom prst="rect">
            <a:avLst/>
          </a:prstGeom>
          <a:solidFill>
            <a:srgbClr val="BBE0E3"/>
          </a:solidFill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920159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256" grpId="0" animBg="1"/>
      <p:bldP spid="256" grpId="1" animBg="1"/>
      <p:bldP spid="256" grpId="2" animBg="1"/>
      <p:bldP spid="258" grpId="0" animBg="1"/>
      <p:bldP spid="258" grpId="1" animBg="1"/>
      <p:bldP spid="258" grpId="2" animBg="1"/>
      <p:bldP spid="260" grpId="0" animBg="1"/>
      <p:bldP spid="260" grpId="1" animBg="1"/>
      <p:bldP spid="260" grpId="2" animBg="1"/>
      <p:bldP spid="262" grpId="0" animBg="1"/>
      <p:bldP spid="262" grpId="1" animBg="1"/>
      <p:bldP spid="262" grpId="2" animBg="1"/>
      <p:bldP spid="264" grpId="0" animBg="1"/>
      <p:bldP spid="264" grpId="1" animBg="1"/>
      <p:bldP spid="266" grpId="0" animBg="1"/>
      <p:bldP spid="266" grpId="1" animBg="1"/>
      <p:bldP spid="266" grpId="2" animBg="1"/>
      <p:bldP spid="268" grpId="0" animBg="1"/>
      <p:bldP spid="268" grpId="1" animBg="1"/>
      <p:bldP spid="268" grpId="2" animBg="1"/>
      <p:bldP spid="270" grpId="0" animBg="1"/>
      <p:bldP spid="270" grpId="1" animBg="1"/>
      <p:bldP spid="270" grpId="2" animBg="1"/>
      <p:bldP spid="272" grpId="0" animBg="1"/>
      <p:bldP spid="272" grpId="1" animBg="1"/>
      <p:bldP spid="272" grpId="2" animBg="1"/>
      <p:bldP spid="274" grpId="0" animBg="1"/>
      <p:bldP spid="274" grpId="1" animBg="1"/>
      <p:bldP spid="276" grpId="0" animBg="1"/>
      <p:bldP spid="276" grpId="1" animBg="1"/>
      <p:bldP spid="276" grpId="2" animBg="1"/>
      <p:bldP spid="278" grpId="0" animBg="1"/>
      <p:bldP spid="278" grpId="1" animBg="1"/>
      <p:bldP spid="278" grpId="2" animBg="1"/>
      <p:bldP spid="280" grpId="0" animBg="1"/>
      <p:bldP spid="280" grpId="1" animBg="1"/>
      <p:bldP spid="280" grpId="2" animBg="1"/>
      <p:bldP spid="282" grpId="0" animBg="1"/>
      <p:bldP spid="282" grpId="1" animBg="1"/>
      <p:bldP spid="282" grpId="2" animBg="1"/>
      <p:bldP spid="284" grpId="0" animBg="1"/>
      <p:bldP spid="284" grpId="1" animBg="1"/>
      <p:bldP spid="286" grpId="0" animBg="1"/>
      <p:bldP spid="286" grpId="1" animBg="1"/>
      <p:bldP spid="286" grpId="2" animBg="1"/>
      <p:bldP spid="288" grpId="0" animBg="1"/>
      <p:bldP spid="288" grpId="1" animBg="1"/>
      <p:bldP spid="288" grpId="2" animBg="1"/>
      <p:bldP spid="290" grpId="0" animBg="1"/>
      <p:bldP spid="290" grpId="1" animBg="1"/>
      <p:bldP spid="290" grpId="2" animBg="1"/>
      <p:bldP spid="292" grpId="0" animBg="1"/>
      <p:bldP spid="292" grpId="1" animBg="1"/>
      <p:bldP spid="292" grpId="2" animBg="1"/>
      <p:bldP spid="294" grpId="0" animBg="1"/>
      <p:bldP spid="294" grpId="1" animBg="1"/>
      <p:bldP spid="29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057400" y="2349500"/>
            <a:ext cx="2520950" cy="376238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smtClean="0">
                <a:solidFill>
                  <a:prstClr val="black"/>
                </a:solidFill>
              </a:rPr>
              <a:t>полупречник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057400" y="3073400"/>
            <a:ext cx="2520950" cy="376238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sr-Cyrl-RS" smtClean="0">
                <a:solidFill>
                  <a:prstClr val="black"/>
                </a:solidFill>
              </a:rPr>
              <a:t>центар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057400" y="3797300"/>
            <a:ext cx="2520950" cy="376238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smtClean="0">
                <a:solidFill>
                  <a:prstClr val="black"/>
                </a:solidFill>
              </a:rPr>
              <a:t>дијагонала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057400" y="4521200"/>
            <a:ext cx="2520950" cy="376238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smtClean="0">
                <a:solidFill>
                  <a:prstClr val="black"/>
                </a:solidFill>
              </a:rPr>
              <a:t>тетива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057400" y="5245100"/>
            <a:ext cx="2520950" cy="376238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smtClean="0">
                <a:solidFill>
                  <a:prstClr val="black"/>
                </a:solidFill>
              </a:rPr>
              <a:t>исечак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57200"/>
            <a:ext cx="4419600" cy="92333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8458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sr-Cyrl-RS" sz="5400" b="1" spc="30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УЉЕЗ  У  СКУПУ</a:t>
            </a:r>
            <a:endParaRPr lang="en-US" sz="5400" b="1" spc="30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3.17919E-6 L 0.42726 3.1791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9"/>
          <p:cNvSpPr txBox="1">
            <a:spLocks noChangeArrowheads="1"/>
          </p:cNvSpPr>
          <p:nvPr/>
        </p:nvSpPr>
        <p:spPr bwMode="auto">
          <a:xfrm>
            <a:off x="730250" y="2286000"/>
            <a:ext cx="2305050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Latn-CS" b="1" smtClean="0">
                <a:solidFill>
                  <a:prstClr val="black"/>
                </a:solidFill>
                <a:latin typeface="Comic Sans MS" pitchFamily="66" charset="0"/>
              </a:rPr>
              <a:t>ЦЕНТАР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459" name="Text Box 50"/>
          <p:cNvSpPr txBox="1">
            <a:spLocks noChangeArrowheads="1"/>
          </p:cNvSpPr>
          <p:nvPr/>
        </p:nvSpPr>
        <p:spPr bwMode="auto">
          <a:xfrm>
            <a:off x="730250" y="4967288"/>
            <a:ext cx="2305050" cy="376237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ИСЕЧАК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460" name="Text Box 54"/>
          <p:cNvSpPr txBox="1">
            <a:spLocks noChangeArrowheads="1"/>
          </p:cNvSpPr>
          <p:nvPr/>
        </p:nvSpPr>
        <p:spPr bwMode="auto">
          <a:xfrm>
            <a:off x="730250" y="2928938"/>
            <a:ext cx="2305050" cy="376237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ДУЖ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461" name="Text Box 57"/>
          <p:cNvSpPr txBox="1">
            <a:spLocks noChangeArrowheads="1"/>
          </p:cNvSpPr>
          <p:nvPr/>
        </p:nvSpPr>
        <p:spPr bwMode="auto">
          <a:xfrm>
            <a:off x="730250" y="3598863"/>
            <a:ext cx="2305050" cy="376237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ТАНГЕНТА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462" name="Text Box 58"/>
          <p:cNvSpPr txBox="1">
            <a:spLocks noChangeArrowheads="1"/>
          </p:cNvSpPr>
          <p:nvPr/>
        </p:nvSpPr>
        <p:spPr bwMode="auto">
          <a:xfrm>
            <a:off x="730250" y="4268788"/>
            <a:ext cx="2305050" cy="376237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КРУЖНИ ЛУК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0955" name="Text Box 59"/>
          <p:cNvSpPr txBox="1">
            <a:spLocks noChangeArrowheads="1"/>
          </p:cNvSpPr>
          <p:nvPr/>
        </p:nvSpPr>
        <p:spPr bwMode="auto">
          <a:xfrm>
            <a:off x="6012160" y="2348880"/>
            <a:ext cx="2498725" cy="369332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ДЕО КРУГА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6012160" y="3789040"/>
            <a:ext cx="2498725" cy="369332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ДЕО КРУЖНИЦЕ</a:t>
            </a:r>
            <a:endParaRPr lang="en-US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6019800" y="4505325"/>
            <a:ext cx="2498725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ДИРКА</a:t>
            </a:r>
            <a:r>
              <a:rPr lang="en-US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6019800" y="5191125"/>
            <a:ext cx="2498725" cy="338554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sz="1600" b="1" smtClean="0">
                <a:solidFill>
                  <a:prstClr val="black"/>
                </a:solidFill>
                <a:latin typeface="Comic Sans MS" pitchFamily="66" charset="0"/>
              </a:rPr>
              <a:t>ТЕТИВА</a:t>
            </a:r>
            <a:endParaRPr lang="en-US" sz="1600" b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6035675" y="3057525"/>
            <a:ext cx="2498725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Cyrl-RS" b="1" smtClean="0">
                <a:solidFill>
                  <a:prstClr val="black"/>
                </a:solidFill>
                <a:latin typeface="Comic Sans MS" pitchFamily="66" charset="0"/>
              </a:rPr>
              <a:t>ТАЧКА</a:t>
            </a:r>
            <a:r>
              <a:rPr lang="en-US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72070"/>
            <a:ext cx="4724400" cy="115193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0221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sr-Cyrl-RS" sz="5400" b="1" spc="30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СПОЈНИЦЕ</a:t>
            </a:r>
            <a:endParaRPr lang="en-US" sz="5400" b="1" spc="30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394 L -0.28889 -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1065 L -0.28716 -0.3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7.40741E-7 L -0.28716 -0.13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579 L -0.28629 0.07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601 L -0.28629 0.387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5" grpId="0" animBg="1"/>
      <p:bldP spid="80958" grpId="0" animBg="1"/>
      <p:bldP spid="80961" grpId="0" animBg="1"/>
      <p:bldP spid="80962" grpId="0" animBg="1"/>
      <p:bldP spid="8096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96970" y="23114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Р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67008" y="23114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К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676703" y="2311400"/>
            <a:ext cx="526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П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349750" y="2311400"/>
            <a:ext cx="500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Ч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132066" y="2311400"/>
            <a:ext cx="526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Н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892478" y="2311400"/>
            <a:ext cx="526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И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781196" y="23114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sz="3200" smtClean="0">
                <a:solidFill>
                  <a:prstClr val="black"/>
                </a:solidFill>
                <a:latin typeface="Arial Black" pitchFamily="34" charset="0"/>
              </a:rPr>
              <a:t>Е</a:t>
            </a:r>
            <a:endParaRPr lang="en-US" sz="320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457200"/>
            <a:ext cx="4419600" cy="92333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4331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sr-Cyrl-RS" sz="5400" b="1" spc="30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СЛАГАЛИЦА</a:t>
            </a:r>
            <a:endParaRPr lang="en-US" sz="5400" b="1" spc="30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4478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>
                <a:solidFill>
                  <a:prstClr val="black"/>
                </a:solidFill>
                <a:latin typeface="Comic Sans MS" pitchFamily="66" charset="0"/>
              </a:rPr>
              <a:t>Користећи сва слова састави математички појам.</a:t>
            </a:r>
            <a:endParaRPr lang="en-US" sz="2200" b="1">
              <a:solidFill>
                <a:srgbClr val="FE863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45572 0.4775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13333 0.4775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1441 0.4824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0486 0.4828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1111 0.4770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01163 0.4775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1597 0.4717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706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70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06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70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706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706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706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59" grpId="1"/>
      <p:bldP spid="70659" grpId="2"/>
      <p:bldP spid="70660" grpId="0"/>
      <p:bldP spid="70660" grpId="1"/>
      <p:bldP spid="70660" grpId="2"/>
      <p:bldP spid="70661" grpId="0"/>
      <p:bldP spid="70661" grpId="1"/>
      <p:bldP spid="70661" grpId="2"/>
      <p:bldP spid="70662" grpId="0"/>
      <p:bldP spid="70662" grpId="1"/>
      <p:bldP spid="70662" grpId="2"/>
      <p:bldP spid="70663" grpId="0"/>
      <p:bldP spid="70663" grpId="1"/>
      <p:bldP spid="70663" grpId="2"/>
      <p:bldP spid="70664" grpId="0"/>
      <p:bldP spid="70664" grpId="1"/>
      <p:bldP spid="70664" grpId="2"/>
      <p:bldP spid="70666" grpId="0"/>
      <p:bldP spid="70666" grpId="1"/>
      <p:bldP spid="70666" grpId="2"/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.LASTXP\Desktop\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73" y="2996952"/>
            <a:ext cx="4341318" cy="2348582"/>
          </a:xfrm>
        </p:spPr>
      </p:pic>
      <p:sp>
        <p:nvSpPr>
          <p:cNvPr id="6" name="Rectangle 5"/>
          <p:cNvSpPr/>
          <p:nvPr/>
        </p:nvSpPr>
        <p:spPr>
          <a:xfrm>
            <a:off x="2240632" y="705470"/>
            <a:ext cx="4419600" cy="92333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4331"/>
              </a:avLst>
            </a:prstTxWarp>
            <a:spAutoFit/>
          </a:bodyPr>
          <a:lstStyle/>
          <a:p>
            <a:pPr algn="ctr" eaLnBrk="0" hangingPunct="0">
              <a:defRPr/>
            </a:pPr>
            <a:r>
              <a:rPr lang="sr-Cyrl-RS" sz="5400" b="1" spc="300" smtClean="0">
                <a:ln w="11430" cmpd="sng">
                  <a:solidFill>
                    <a:srgbClr val="FE8637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РЕБУСИ</a:t>
            </a:r>
            <a:endParaRPr lang="en-US" sz="5400" b="1" spc="300">
              <a:ln w="11430" cmpd="sng">
                <a:solidFill>
                  <a:srgbClr val="FE8637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987824" y="5489848"/>
            <a:ext cx="4898640" cy="1368152"/>
          </a:xfrm>
          <a:prstGeom prst="horizontalScroll">
            <a:avLst>
              <a:gd name="adj" fmla="val 13416"/>
            </a:avLst>
          </a:prstGeom>
          <a:solidFill>
            <a:schemeClr val="tx1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kern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kern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3600" b="1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r>
              <a:rPr lang="sr-Cyrl-RS" sz="3600" b="1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sr-Cyrl-RS" sz="4000" b="1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</a:t>
            </a:r>
            <a:r>
              <a:rPr lang="sr-Cyrl-RS" sz="3600" b="1" kern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r="25041" b="16696"/>
          <a:stretch/>
        </p:blipFill>
        <p:spPr>
          <a:xfrm>
            <a:off x="1979712" y="1628800"/>
            <a:ext cx="1830660" cy="228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1804070"/>
            <a:ext cx="1008112" cy="16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4008" y="1950790"/>
            <a:ext cx="1008112" cy="16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0152" y="1628800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/>
          <a:stretch/>
        </p:blipFill>
        <p:spPr>
          <a:xfrm>
            <a:off x="6300192" y="1628800"/>
            <a:ext cx="2088232" cy="2285206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897496" y="4581128"/>
            <a:ext cx="6446812" cy="1800200"/>
          </a:xfrm>
          <a:prstGeom prst="horizontalScroll">
            <a:avLst>
              <a:gd name="adj" fmla="val 13416"/>
            </a:avLst>
          </a:prstGeom>
          <a:solidFill>
            <a:schemeClr val="tx1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3600" b="1" kern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r>
              <a:rPr lang="sr-Cyrl-RS" sz="3600" b="1" ker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sr-Cyrl-RS" sz="40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КРУЖНИЦА</a:t>
            </a: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7944" y="1628800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ТаЧка и права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556792"/>
            <a:ext cx="7467600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Права линија неограничена са обе стране назива се права.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83568" y="3717032"/>
            <a:ext cx="4248472" cy="43204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71600" y="364502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3113092"/>
            <a:ext cx="2880320" cy="110799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Праве означавамо малим писаним словима латинице.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-756592" y="2780928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4984576"/>
            <a:ext cx="7467600" cy="8926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sr-Cyrl-RS" sz="2400" dirty="0" smtClean="0">
                <a:solidFill>
                  <a:prstClr val="black"/>
                </a:solidFill>
                <a:latin typeface="Comic Sans MS" pitchFamily="66" charset="0"/>
              </a:rPr>
              <a:t>Ако је тачка А на правој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sr-Cyrl-RS" sz="2400" dirty="0" smtClean="0">
                <a:solidFill>
                  <a:prstClr val="black"/>
                </a:solidFill>
                <a:latin typeface="Comic Sans MS" pitchFamily="66" charset="0"/>
              </a:rPr>
              <a:t>, кажемо да тачка А припада правој 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sr-Cyrl-RS" sz="2400" dirty="0" smtClean="0">
                <a:solidFill>
                  <a:prstClr val="black"/>
                </a:solidFill>
                <a:latin typeface="Comic Sans MS" pitchFamily="66" charset="0"/>
              </a:rPr>
              <a:t>, што пишемо </a:t>
            </a:r>
            <a:r>
              <a:rPr lang="en-US" sz="2800" b="1" dirty="0" err="1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n-US" sz="2400" b="1" dirty="0" err="1" smtClean="0">
                <a:solidFill>
                  <a:prstClr val="black"/>
                </a:solidFill>
                <a:latin typeface="MS Gothic"/>
                <a:ea typeface="MS Gothic"/>
              </a:rPr>
              <a:t>∈</a:t>
            </a:r>
            <a:r>
              <a:rPr lang="en-US" sz="3200" dirty="0" err="1" smtClean="0">
                <a:solidFill>
                  <a:prstClr val="black"/>
                </a:solidFill>
                <a:latin typeface="Comic Sans MS" pitchFamily="66" charset="0"/>
                <a:ea typeface="MS Gothic"/>
              </a:rPr>
              <a:t>a</a:t>
            </a:r>
            <a:endParaRPr lang="sr-Cyrl-RS" sz="24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88 -0.02384 0.08594 -0.04745 0.12639 -0.0456 C 0.16684 -0.04375 0.21771 -0.01157 0.24219 0.01065 C 0.26667 0.03287 0.26858 0.075 0.27378 0.08773 " pathEditMode="relative" ptsTypes="aa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  <p:bldP spid="26" grpId="0"/>
      <p:bldP spid="27" grpId="0" animBg="1"/>
      <p:bldP spid="28" grpId="0"/>
      <p:bldP spid="28" grpId="1"/>
      <p:bldP spid="28" grpId="2"/>
      <p:bldP spid="29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r="21031"/>
          <a:stretch/>
        </p:blipFill>
        <p:spPr>
          <a:xfrm>
            <a:off x="1043608" y="2433495"/>
            <a:ext cx="2871775" cy="20036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3986" y="1516019"/>
            <a:ext cx="643798" cy="9048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55976" y="2032453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/>
          <a:stretch/>
        </p:blipFill>
        <p:spPr>
          <a:xfrm>
            <a:off x="5364088" y="2348880"/>
            <a:ext cx="1713904" cy="2138003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897496" y="4797152"/>
            <a:ext cx="6446812" cy="1800200"/>
          </a:xfrm>
          <a:prstGeom prst="horizontalScroll">
            <a:avLst>
              <a:gd name="adj" fmla="val 13416"/>
            </a:avLst>
          </a:prstGeom>
          <a:solidFill>
            <a:schemeClr val="tx1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3600" b="1" kern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r>
              <a:rPr lang="sr-Cyrl-RS" sz="3600" b="1" ker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sr-Cyrl-RS" sz="40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ТЕТИВА</a:t>
            </a: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91680" y="1660035"/>
            <a:ext cx="1296144" cy="6610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688" y="1588027"/>
            <a:ext cx="1080120" cy="7330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983986" y="472883"/>
            <a:ext cx="643798" cy="9048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Т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80312" y="2089888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68344" y="2060848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56376" y="2060848"/>
            <a:ext cx="144016" cy="66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‘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28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16016" y="1412776"/>
            <a:ext cx="1224136" cy="16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Ч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1554" y="1412776"/>
            <a:ext cx="2376264" cy="16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НИК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97496" y="4437112"/>
            <a:ext cx="6446812" cy="1800200"/>
          </a:xfrm>
          <a:prstGeom prst="horizontalScroll">
            <a:avLst>
              <a:gd name="adj" fmla="val 13416"/>
            </a:avLst>
          </a:prstGeom>
          <a:solidFill>
            <a:schemeClr val="tx1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3600" b="1" kern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r>
              <a:rPr lang="sr-Cyrl-RS" sz="3600" b="1" ker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en-U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40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ПРЕЧНИК</a:t>
            </a: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17701" y="764704"/>
            <a:ext cx="2602371" cy="27586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5276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г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59746" y="1628800"/>
            <a:ext cx="1460326" cy="1628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90867"/>
              </a:avLst>
            </a:prstTxWarp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0" cap="none" spc="0" normalizeH="0" baseline="0" noProof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DA65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КР</a:t>
            </a:r>
            <a:endParaRPr kumimoji="0" lang="en-AU" sz="3000" b="1" i="0" u="none" strike="noStrike" kern="1200" cap="none" spc="0" normalizeH="0" baseline="0" noProof="0">
              <a:ln w="31550" cmpd="sng">
                <a:solidFill>
                  <a:srgbClr val="FF0000"/>
                </a:solidFill>
                <a:prstDash val="solid"/>
              </a:ln>
              <a:solidFill>
                <a:srgbClr val="FFDA65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97496" y="4437112"/>
            <a:ext cx="6446812" cy="1800200"/>
          </a:xfrm>
          <a:prstGeom prst="horizontalScroll">
            <a:avLst>
              <a:gd name="adj" fmla="val 13416"/>
            </a:avLst>
          </a:prstGeom>
          <a:solidFill>
            <a:schemeClr val="tx1"/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3600" b="1" kern="0" smtClean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r>
              <a:rPr lang="sr-Cyrl-RS" sz="3600" b="1" ker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en-US" sz="3600" b="1" kern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sz="4000" b="1" kern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КРУГ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346646"/>
            <a:ext cx="8075240" cy="1210146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rtlCol="0">
            <a:prstTxWarp prst="textChevron">
              <a:avLst>
                <a:gd name="adj" fmla="val 31362"/>
              </a:avLst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ХВАЛА НА САРАДЊИ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990576"/>
            <a:ext cx="7713240" cy="4462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u="sng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A</a:t>
            </a:r>
            <a:r>
              <a:rPr lang="sr-Cyrl-CS" sz="2400" b="1" u="sng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утори и реализатори</a:t>
            </a:r>
            <a:r>
              <a:rPr lang="sr-Cyrl-CS" sz="2400" b="1" u="sng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smtClean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RS" sz="2400" b="1" u="sng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СУЗАНА ИВАНОВИЋ</a:t>
            </a:r>
            <a:r>
              <a:rPr lang="sr-Cyrl-RS" sz="24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, професор математике, ОШ “Цар Константин” Ниш, 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sr-Cyrl-RS" sz="24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	</a:t>
            </a:r>
            <a:r>
              <a:rPr lang="sr-Cyrl-RS" sz="20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- АУТОР И РЕАЛИЗАТОР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sr-Cyrl-RS" sz="2400" b="1" u="sng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НИКОЛА ЖИВКОВИЋ</a:t>
            </a:r>
            <a:r>
              <a:rPr lang="sr-Cyrl-RS" sz="24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, професор математике, ОШ “Бранко Радичевић” Ниш</a:t>
            </a:r>
            <a:r>
              <a:rPr lang="en-US" sz="24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marL="457200" lvl="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    </a:t>
            </a:r>
            <a:r>
              <a:rPr lang="sr-Cyrl-RS" sz="20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- </a:t>
            </a:r>
            <a:r>
              <a:rPr lang="sr-Cyrl-RS" sz="2000" b="1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АУТОР И РЕАЛИЗАТОР 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sr-Cyrl-RS" sz="2400" b="1" u="sng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МИЛЕНА МИШИЋ</a:t>
            </a:r>
            <a:r>
              <a:rPr lang="sr-Cyrl-RS" sz="24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, просветни саветник, Школска управа </a:t>
            </a:r>
            <a:r>
              <a:rPr lang="sr-Cyrl-RS" sz="2400" b="1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Ниш</a:t>
            </a:r>
            <a:r>
              <a:rPr lang="en-US" sz="2400" b="1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marL="457200" lvl="0" indent="-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    </a:t>
            </a:r>
            <a:r>
              <a:rPr lang="sr-Cyrl-RS" sz="2000" b="1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- </a:t>
            </a:r>
            <a:r>
              <a:rPr lang="sr-Cyrl-RS" sz="2000" b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АУТОР</a:t>
            </a:r>
            <a:endParaRPr lang="en-US" sz="2000" b="1" smtClean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62880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било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ком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делу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линије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колико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мала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можемо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врхом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оловке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означити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тачку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Како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тачка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нема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величину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значи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линији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можемо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означити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бесконачно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много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 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тачака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endParaRPr lang="sr-Cyrl-RS" sz="240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140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ЛИНИЈУ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ТРЕБА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СХАВАТИТИ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КАО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СКУПОВЕ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БЕСКОНАЧНО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МНОГО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itchFamily="66" charset="0"/>
              </a:rPr>
              <a:t>ТАЧАКА</a:t>
            </a:r>
            <a:r>
              <a:rPr lang="en-US" sz="240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ТаЧка и права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51720" y="4706560"/>
            <a:ext cx="4074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91680" y="6093296"/>
            <a:ext cx="2952328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51720" y="4717013"/>
            <a:ext cx="4074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91680" y="6093296"/>
            <a:ext cx="2952328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0139 0.112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ТаЧка и права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556792"/>
            <a:ext cx="7467600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Две различите тачке одређују тачно једну праву.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3568" y="3717032"/>
            <a:ext cx="4248472" cy="43204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989880" y="407707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-756592" y="2780928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-556078" y="2780928"/>
            <a:ext cx="50206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5201324"/>
            <a:ext cx="6984776" cy="8925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Праву одређену тачкама А и М означавамо са АМ и читамо: права АМ.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020272" y="5373216"/>
            <a:ext cx="43204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88 -0.02384 0.08594 -0.04745 0.12639 -0.0456 C 0.16684 -0.04375 0.21771 -0.01157 0.24219 0.01065 C 0.26667 0.03287 0.26858 0.075 0.27378 0.08773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551 C 0.06909 -0.03681 0.13836 -0.05787 0.20381 -0.05625 C 0.26909 -0.05463 0.35121 -0.02593 0.39079 -0.00602 C 0.4302 0.01389 0.43333 0.05162 0.44184 0.0631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5" grpId="0"/>
      <p:bldP spid="36" grpId="0"/>
      <p:bldP spid="36" grpId="1"/>
      <p:bldP spid="36" grpId="2"/>
      <p:bldP spid="37" grpId="0"/>
      <p:bldP spid="37" grpId="1"/>
      <p:bldP spid="37" grpId="2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полуПрава и дуж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528192"/>
            <a:ext cx="8147248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Полуправа је део праве и ограничена је са једне стране тачком.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3568" y="4047455"/>
            <a:ext cx="5040000" cy="43204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989880" y="397544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-756592" y="3111351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3501008"/>
            <a:ext cx="2232248" cy="144655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Нацртане полуправе обележавамо са 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</a:t>
            </a:r>
            <a:r>
              <a:rPr kumimoji="0" lang="sr-Cyrl-RS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1 </a:t>
            </a:r>
            <a:r>
              <a:rPr kumimoji="0" lang="sr-Cyrl-R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и </a:t>
            </a: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</a:t>
            </a:r>
            <a:r>
              <a:rPr kumimoji="0" lang="sr-Cyrl-RS" sz="20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2 </a:t>
            </a:r>
            <a:r>
              <a:rPr kumimoji="0" lang="sr-Cyrl-R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en-US" sz="20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83568" y="4293120"/>
            <a:ext cx="2484000" cy="216000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cxnSp>
        <p:nvCxnSpPr>
          <p:cNvPr id="39" name="Straight Connector 38"/>
          <p:cNvCxnSpPr/>
          <p:nvPr/>
        </p:nvCxnSpPr>
        <p:spPr>
          <a:xfrm flipV="1">
            <a:off x="3203848" y="4077096"/>
            <a:ext cx="2520000" cy="216000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0" name="TextBox 39"/>
          <p:cNvSpPr txBox="1"/>
          <p:nvPr/>
        </p:nvSpPr>
        <p:spPr>
          <a:xfrm>
            <a:off x="1061888" y="4479503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sr-Cyrl-RS" sz="2400" baseline="-25000" dirty="0" smtClean="0">
                <a:solidFill>
                  <a:prstClr val="black"/>
                </a:solidFill>
                <a:latin typeface="Comic Sans MS" pitchFamily="66" charset="0"/>
              </a:rPr>
              <a:t>1</a:t>
            </a:r>
            <a:endParaRPr lang="en-US" sz="2400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5378" y="414908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sr-Cyrl-RS" sz="2400" baseline="-25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endParaRPr lang="en-US" sz="2400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51520" y="5517232"/>
            <a:ext cx="7848872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sr-Cyrl-RS" sz="2400" dirty="0" smtClean="0">
                <a:solidFill>
                  <a:prstClr val="black"/>
                </a:solidFill>
                <a:latin typeface="Comic Sans MS" pitchFamily="66" charset="0"/>
              </a:rPr>
              <a:t>Тачка А дели праву на два 2 дела. Сваки од тих делова заједно са тачком А назива се полуправа.</a:t>
            </a:r>
            <a:endParaRPr lang="en-US" sz="24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413 C 0.06389 -0.03612 0.12812 -0.05788 0.18836 -0.05649 C 0.24878 -0.05463 0.32482 -0.02477 0.36146 -0.00417 C 0.39791 0.01643 0.40069 0.05555 0.40868 0.0675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5" grpId="0"/>
      <p:bldP spid="36" grpId="0"/>
      <p:bldP spid="36" grpId="1"/>
      <p:bldP spid="36" grpId="2"/>
      <p:bldP spid="37" grpId="0" animBg="1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полуПрава и дуж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528192"/>
            <a:ext cx="8172000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Део праве линије између тачака А и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</a:t>
            </a: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заједно са тим тачкама, чини дуж А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B.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83568" y="3717032"/>
            <a:ext cx="4248472" cy="43204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989880" y="407707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-756592" y="2780928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556078" y="2780928"/>
            <a:ext cx="4106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B</a:t>
            </a:r>
            <a:endParaRPr lang="sr-Cyrl-RS" sz="2800" b="1" kern="0" dirty="0" smtClean="0">
              <a:solidFill>
                <a:sysClr val="windowText" lastClr="000000"/>
              </a:solidFill>
              <a:latin typeface="Comic Sans MS" pitchFamily="66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3068960"/>
            <a:ext cx="3672408" cy="2015936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Тачкама А и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B</a:t>
            </a: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на слици су одређене: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права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AB</a:t>
            </a: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, коју смо краће означили са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a, </a:t>
            </a: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Cyrl-R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дуж А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B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372200" y="3933056"/>
            <a:ext cx="396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 flipV="1">
            <a:off x="1979712" y="3861048"/>
            <a:ext cx="1692000" cy="143992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529208" y="5344616"/>
            <a:ext cx="8147248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Дуж је, дакле, права линија ограничена са обе стране тачкама.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288 -0.02384 0.08594 -0.04745 0.12639 -0.0456 C 0.16684 -0.04375 0.21771 -0.01157 0.24219 0.01065 C 0.26667 0.03287 0.26858 0.075 0.27378 0.08773 " pathEditMode="relative" ptsTypes="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551 C 0.06909 -0.03681 0.13836 -0.05787 0.20381 -0.05625 C 0.26909 -0.05463 0.35121 -0.02593 0.39079 -0.00602 C 0.4302 0.01389 0.43333 0.05162 0.44184 0.06319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  <p:bldP spid="33" grpId="0"/>
      <p:bldP spid="34" grpId="0"/>
      <p:bldP spid="34" grpId="1"/>
      <p:bldP spid="34" grpId="2"/>
      <p:bldP spid="35" grpId="0"/>
      <p:bldP spid="36" grpId="0" animBg="1"/>
      <p:bldP spid="3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1548040" y="2903711"/>
            <a:ext cx="1728000" cy="143992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cxnSp>
        <p:nvCxnSpPr>
          <p:cNvPr id="43" name="Straight Connector 42"/>
          <p:cNvCxnSpPr/>
          <p:nvPr/>
        </p:nvCxnSpPr>
        <p:spPr>
          <a:xfrm flipV="1">
            <a:off x="5040240" y="2607295"/>
            <a:ext cx="1692000" cy="143992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4" name="TextBox 43"/>
          <p:cNvSpPr txBox="1"/>
          <p:nvPr/>
        </p:nvSpPr>
        <p:spPr>
          <a:xfrm>
            <a:off x="1475656" y="3039343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312048" y="2751311"/>
            <a:ext cx="1692000" cy="143992"/>
          </a:xfrm>
          <a:prstGeom prst="line">
            <a:avLst/>
          </a:prstGeom>
          <a:noFill/>
          <a:ln w="47625" cap="flat" cmpd="sng" algn="ctr">
            <a:solidFill>
              <a:sysClr val="windowText" lastClr="00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096024" y="2247255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824216" y="2103239"/>
            <a:ext cx="4106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B</a:t>
            </a:r>
            <a:endParaRPr lang="sr-Cyrl-RS" sz="2800" b="1" kern="0" dirty="0" smtClean="0">
              <a:solidFill>
                <a:sysClr val="windowText" lastClr="000000"/>
              </a:solidFill>
              <a:latin typeface="Comic Sans MS" pitchFamily="66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583856" y="5928047"/>
            <a:ext cx="1692000" cy="143992"/>
          </a:xfrm>
          <a:prstGeom prst="lin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cxnSp>
        <p:nvCxnSpPr>
          <p:cNvPr id="49" name="Straight Connector 48"/>
          <p:cNvCxnSpPr/>
          <p:nvPr/>
        </p:nvCxnSpPr>
        <p:spPr>
          <a:xfrm flipV="1">
            <a:off x="5040240" y="5631631"/>
            <a:ext cx="1692000" cy="143992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50" name="TextBox 49"/>
          <p:cNvSpPr txBox="1"/>
          <p:nvPr/>
        </p:nvSpPr>
        <p:spPr>
          <a:xfrm>
            <a:off x="6369514" y="563163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n-US" sz="2400" baseline="-25000" dirty="0" smtClean="0">
                <a:solidFill>
                  <a:prstClr val="black"/>
                </a:solidFill>
                <a:latin typeface="Comic Sans MS" pitchFamily="66" charset="0"/>
              </a:rPr>
              <a:t>1</a:t>
            </a:r>
            <a:endParaRPr lang="en-US" sz="2400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312048" y="5775647"/>
            <a:ext cx="1692000" cy="143992"/>
          </a:xfrm>
          <a:prstGeom prst="line">
            <a:avLst/>
          </a:prstGeom>
          <a:noFill/>
          <a:ln w="47625" cap="flat" cmpd="sng" algn="ctr">
            <a:solidFill>
              <a:sysClr val="windowText" lastClr="000000"/>
            </a:solidFill>
            <a:prstDash val="solid"/>
            <a:round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096024" y="5271591"/>
            <a:ext cx="44755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824216" y="5127575"/>
            <a:ext cx="4106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B</a:t>
            </a:r>
            <a:endParaRPr lang="sr-Cyrl-RS" sz="2800" b="1" kern="0" dirty="0" smtClean="0">
              <a:solidFill>
                <a:sysClr val="windowText" lastClr="000000"/>
              </a:solidFill>
              <a:latin typeface="Comic Sans MS" pitchFamily="66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omic Sans MS" pitchFamily="66" charset="0"/>
                <a:sym typeface="Symbol" pitchFamily="18" charset="2"/>
              </a:rPr>
              <a:t></a:t>
            </a:r>
            <a:endParaRPr lang="en-US" sz="22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19672" y="602128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</a:t>
            </a:r>
            <a:r>
              <a:rPr lang="en-US" sz="2400" baseline="-25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endParaRPr lang="en-US" sz="2400" baseline="-25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11560" y="404664"/>
            <a:ext cx="7704856" cy="1296144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НЕОГРАНИЧЕНИМ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ИЗДУЖИВАЊЕМ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ДУЖИ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СА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ОБЕ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СТРАНЕ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ОД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ТАЧАКА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И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B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ДОБИЈАМО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ГЕОМЕТРИЈСКИ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ОБЈЕКАТ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ПРАВУ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sr-Cyrl-R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648472" y="3933056"/>
            <a:ext cx="7667944" cy="936104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ИЗДУЖИВАЊЕМ САМО СА ЈЕДНЕ СТРАНЕ ДОБИЈАМО ПОЛУПРАВУ.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2" grpId="0"/>
      <p:bldP spid="52" grpId="1"/>
      <p:bldP spid="55" grpId="0" build="p" animBg="1"/>
      <p:bldP spid="5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221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sr-Cyrl-RS" sz="4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раван</a:t>
            </a:r>
            <a:endParaRPr lang="en-US" sz="4800" b="1" cap="all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" y="2843339"/>
            <a:ext cx="2884032" cy="1946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841903"/>
            <a:ext cx="2324100" cy="2019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2841903"/>
            <a:ext cx="2324100" cy="194771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312168"/>
            <a:ext cx="8147248" cy="1108720"/>
          </a:xfrm>
          <a:prstGeom prst="rect">
            <a:avLst/>
          </a:prstGeom>
          <a:solidFill>
            <a:srgbClr val="FE8637">
              <a:lumMod val="40000"/>
              <a:lumOff val="60000"/>
            </a:srgb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Неограничена равна површ назива се </a:t>
            </a:r>
            <a:r>
              <a:rPr kumimoji="0" lang="sr-Cyrl-RS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раван</a:t>
            </a:r>
            <a:r>
              <a:rPr kumimoji="0" lang="sr-Cyrl-R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445224"/>
            <a:ext cx="6490642" cy="83099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Сва три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стола су равна без обзира што су </a:t>
            </a:r>
            <a:r>
              <a:rPr kumimoji="0" lang="sr-Cyrl-R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различитог облика.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758" y="3271624"/>
            <a:ext cx="33841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Круг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>
                <a:solidFill>
                  <a:schemeClr val="bg1"/>
                </a:solidFill>
                <a:latin typeface="Comic Sans MS" panose="030F0702030302020204" pitchFamily="66" charset="0"/>
              </a:rPr>
              <a:t>је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симбол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времена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које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је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вечно</a:t>
            </a:r>
            <a:r>
              <a:rPr lang="sr-Cyrl-RS" sz="2800">
                <a:solidFill>
                  <a:schemeClr val="bg1"/>
                </a:solidFill>
                <a:latin typeface="Comic Sans MS" panose="030F0702030302020204" pitchFamily="66" charset="0"/>
              </a:rPr>
              <a:t> и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савршености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која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omic Sans MS" panose="030F0702030302020204" pitchFamily="66" charset="0"/>
              </a:rPr>
              <a:t>нема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почетак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и </a:t>
            </a:r>
            <a:r>
              <a:rPr lang="en-US" sz="280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крај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9" y="3176106"/>
            <a:ext cx="3024336" cy="28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766" y="404664"/>
            <a:ext cx="7560642" cy="2555418"/>
          </a:xfrm>
          <a:prstGeom prst="rect">
            <a:avLst/>
          </a:prstGeom>
          <a:ln>
            <a:noFill/>
          </a:ln>
          <a:effectLst>
            <a:outerShdw blurRad="63500" dist="12700" dir="5400000" algn="ctr">
              <a:srgbClr val="000000">
                <a:alpha val="63000"/>
              </a:srgbClr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78155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000" b="1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 Р У Г   К А О 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 </a:t>
            </a:r>
            <a:r>
              <a:rPr lang="ru-RU" sz="3000" b="1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 В Р Ш Е Н С Т В </a:t>
            </a:r>
            <a:r>
              <a:rPr lang="ru-RU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en-U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ru-RU" sz="3000" b="1" smtClean="0">
              <a:ln w="22225" cap="flat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1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7328" y="1484784"/>
            <a:ext cx="4917818" cy="26642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Круг је у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ниверзалан </a:t>
            </a:r>
            <a:r>
              <a:rPr lang="sr-Latn-CS" sz="2600">
                <a:solidFill>
                  <a:schemeClr val="bg1"/>
                </a:solidFill>
                <a:latin typeface="Comic Sans MS" panose="030F0702030302020204" pitchFamily="66" charset="0"/>
              </a:rPr>
              <a:t>симбол који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озна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ава </a:t>
            </a:r>
            <a:r>
              <a:rPr lang="sr-Latn-CS" sz="2600">
                <a:solidFill>
                  <a:schemeClr val="bg1"/>
                </a:solidFill>
                <a:latin typeface="Comic Sans MS" panose="030F0702030302020204" pitchFamily="66" charset="0"/>
              </a:rPr>
              <a:t>свеукупност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целовитост,</a:t>
            </a:r>
            <a:r>
              <a:rPr lang="en-U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једновременост </a:t>
            </a:r>
            <a:r>
              <a:rPr lang="sr-Latn-CS" sz="2600">
                <a:solidFill>
                  <a:schemeClr val="bg1"/>
                </a:solidFill>
                <a:latin typeface="Comic Sans MS" panose="030F0702030302020204" pitchFamily="66" charset="0"/>
              </a:rPr>
              <a:t>и првобитно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савр</a:t>
            </a:r>
            <a:r>
              <a:rPr lang="sr-Cyrl-RS" sz="2600">
                <a:solidFill>
                  <a:schemeClr val="bg1"/>
                </a:solidFill>
                <a:latin typeface="Comic Sans MS" panose="030F0702030302020204" pitchFamily="66" charset="0"/>
              </a:rPr>
              <a:t>ш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енство.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>
              <a:buNone/>
            </a:pP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Симболи</a:t>
            </a:r>
            <a:r>
              <a:rPr lang="sr-Cyrl-RS" sz="2600">
                <a:solidFill>
                  <a:schemeClr val="bg1"/>
                </a:solidFill>
                <a:latin typeface="Comic Sans MS" panose="030F0702030302020204" pitchFamily="66" charset="0"/>
              </a:rPr>
              <a:t>ш</a:t>
            </a:r>
            <a:r>
              <a:rPr lang="sr-Latn-CS" sz="2600">
                <a:solidFill>
                  <a:schemeClr val="bg1"/>
                </a:solidFill>
                <a:latin typeface="Comic Sans MS" panose="030F0702030302020204" pitchFamily="66" charset="0"/>
              </a:rPr>
              <a:t>е самостално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сопство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и 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бескона</a:t>
            </a:r>
            <a:r>
              <a:rPr lang="sr-Cyrl-RS" sz="260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но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ст</a:t>
            </a:r>
            <a:r>
              <a:rPr lang="sr-Latn-C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sr-Cyrl-RS" sz="26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r-Cyrl-RS" sz="2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146" y="1412776"/>
            <a:ext cx="3655326" cy="2736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4437112"/>
            <a:ext cx="8208912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  <a:buClr>
                <a:srgbClr val="1F7BB6"/>
              </a:buClr>
            </a:pP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Круг </a:t>
            </a:r>
            <a:r>
              <a:rPr lang="sr-Latn-CS" sz="2600">
                <a:solidFill>
                  <a:prstClr val="black"/>
                </a:solidFill>
                <a:latin typeface="Comic Sans MS" panose="030F0702030302020204" pitchFamily="66" charset="0"/>
              </a:rPr>
              <a:t>укида време и простор и озна</a:t>
            </a:r>
            <a:r>
              <a:rPr lang="sr-Cyrl-RS" sz="26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600">
                <a:solidFill>
                  <a:prstClr val="black"/>
                </a:solidFill>
                <a:latin typeface="Comic Sans MS" panose="030F0702030302020204" pitchFamily="66" charset="0"/>
              </a:rPr>
              <a:t>ава </a:t>
            </a: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понављање</a:t>
            </a:r>
            <a:r>
              <a:rPr lang="sr-Cyrl-R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, б</a:t>
            </a: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езвременост </a:t>
            </a:r>
            <a:r>
              <a:rPr lang="sr-Latn-CS" sz="2600">
                <a:solidFill>
                  <a:prstClr val="black"/>
                </a:solidFill>
                <a:latin typeface="Comic Sans MS" panose="030F0702030302020204" pitchFamily="66" charset="0"/>
              </a:rPr>
              <a:t>и </a:t>
            </a: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безпросторност </a:t>
            </a:r>
            <a:endParaRPr lang="sr-Cyrl-RS" sz="26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457200" fontAlgn="auto">
              <a:spcBef>
                <a:spcPts val="0"/>
              </a:spcBef>
              <a:spcAft>
                <a:spcPts val="1200"/>
              </a:spcAft>
              <a:buClr>
                <a:srgbClr val="1F7BB6"/>
              </a:buClr>
            </a:pP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јер нема </a:t>
            </a:r>
            <a:r>
              <a:rPr lang="sr-Latn-CS" sz="2600">
                <a:solidFill>
                  <a:prstClr val="black"/>
                </a:solidFill>
                <a:latin typeface="Comic Sans MS" panose="030F0702030302020204" pitchFamily="66" charset="0"/>
              </a:rPr>
              <a:t>по</a:t>
            </a:r>
            <a:r>
              <a:rPr lang="sr-Cyrl-RS" sz="26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600">
                <a:solidFill>
                  <a:prstClr val="black"/>
                </a:solidFill>
                <a:latin typeface="Comic Sans MS" panose="030F0702030302020204" pitchFamily="66" charset="0"/>
              </a:rPr>
              <a:t>етак ни крај. </a:t>
            </a:r>
            <a:endParaRPr lang="sr-Cyrl-RS" sz="26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1F7BB6"/>
              </a:buClr>
            </a:pPr>
            <a:r>
              <a:rPr lang="sr-Latn-CS" sz="2600" smtClean="0">
                <a:solidFill>
                  <a:prstClr val="black"/>
                </a:solidFill>
                <a:latin typeface="Comic Sans MS" panose="030F0702030302020204" pitchFamily="66" charset="0"/>
              </a:rPr>
              <a:t>Симбол је небеског јединства. </a:t>
            </a:r>
            <a:endParaRPr lang="sr-Latn-CS" sz="26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35440" cy="79208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sr-Cyrl-RS" sz="44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Кроз историју и знаменитости</a:t>
            </a:r>
            <a:endParaRPr lang="en-US" sz="44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27025"/>
            <a:ext cx="6768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Представљање </a:t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очекивања од семинара</a:t>
            </a:r>
            <a:endParaRPr lang="en-AU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03647" y="1628800"/>
            <a:ext cx="6192000" cy="1587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182" y="2564904"/>
            <a:ext cx="31432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2bs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25" y="2348880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904656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Уоп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ш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те неоме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ђ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ено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симбол је 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ж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енске генеративне мо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ћ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и, насупрот праволинијској, му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ш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кој,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оме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ђ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еној,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о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инској.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1196752"/>
            <a:ext cx="1765498" cy="17281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50100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1F7BB6"/>
              </a:buClr>
            </a:pP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Повезан је са извесним цве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ћ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ем,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наро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ито лотосом, љиљаном и ру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ж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ом,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са којима има великим делом заједни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ко зна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ење</a:t>
            </a:r>
            <a:r>
              <a:rPr lang="sr-Latn-CS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sr-Cyrl-R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56992"/>
            <a:ext cx="1462460" cy="1863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356992"/>
            <a:ext cx="1512168" cy="1863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301208"/>
            <a:ext cx="2612132" cy="13896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35440" cy="79208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sr-Cyrl-RS" sz="44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Кроз историју и знаменитости</a:t>
            </a:r>
            <a:endParaRPr lang="en-US" sz="44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792088"/>
          </a:xfrm>
        </p:spPr>
        <p:txBody>
          <a:bodyPr>
            <a:no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sr-Latn-C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sr-Latn-CS" sz="2500" dirty="0">
                <a:solidFill>
                  <a:schemeClr val="bg1"/>
                </a:solidFill>
                <a:latin typeface="Comic Sans MS" panose="030F0702030302020204" pitchFamily="66" charset="0"/>
              </a:rPr>
              <a:t>астрологији то је знак за </a:t>
            </a:r>
            <a:r>
              <a:rPr lang="sr-Latn-C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сунце.</a:t>
            </a:r>
            <a:endParaRPr lang="en-US" sz="25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sr-Latn-C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Концентри</a:t>
            </a:r>
            <a:r>
              <a:rPr lang="sr-Cyrl-R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sr-Latn-C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ни кругови су и соларни и лунарни</a:t>
            </a:r>
            <a:r>
              <a:rPr lang="sr-Cyrl-RS" sz="2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5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64" y="2060848"/>
            <a:ext cx="2238000" cy="223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4387780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Четири концентрична круга</a:t>
            </a:r>
            <a:r>
              <a:rPr lang="sr-Cyrl-R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сибмолизују земљу, ваздух, ватру и воду. </a:t>
            </a:r>
            <a:r>
              <a:rPr lang="sr-Latn-C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Три концентри</a:t>
            </a:r>
            <a:r>
              <a:rPr lang="sr-Cyrl-R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 </a:t>
            </a:r>
            <a:r>
              <a:rPr lang="sr-Latn-CS" sz="25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круга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су симбол </a:t>
            </a:r>
            <a:r>
              <a:rPr lang="sr-Latn-C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про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sr-Latn-C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лости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сада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њости и буду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ћ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ности,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три света</a:t>
            </a:r>
            <a:r>
              <a:rPr lang="sr-Cyrl-R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sr-Latn-C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небеског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земаљског и пакленог, месе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еве фазе,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сунце на изласку,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у подне и на заласку,</a:t>
            </a:r>
            <a:r>
              <a:rPr lang="sr-Cyrl-R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CS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динамику измирења и супротности. 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22" y="2198392"/>
            <a:ext cx="3287554" cy="205472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35440" cy="79208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sr-Cyrl-RS" sz="44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Кроз историју и знаменитости</a:t>
            </a:r>
            <a:endParaRPr lang="en-US" sz="44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89654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У Хри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шћ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анству </a:t>
            </a: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симбол универзалне цркве, три 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концентри</a:t>
            </a:r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на </a:t>
            </a: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круга су симбол свете 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Тројице</a:t>
            </a:r>
            <a:r>
              <a:rPr lang="sr-Cyrl-RS" sz="280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556792"/>
            <a:ext cx="1828800" cy="220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184" y="4255132"/>
            <a:ext cx="1916832" cy="1694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4276253"/>
            <a:ext cx="529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Д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војни кругови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 као љубав и знање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,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 представљају Христа и његову дуалну природу</a:t>
            </a:r>
            <a:r>
              <a:rPr lang="sr-Latn-CS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35440" cy="79208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sr-Cyrl-RS" sz="44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Кроз историју и знаменитости</a:t>
            </a:r>
            <a:endParaRPr lang="en-US" sz="44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82453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Круг са та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ком у среди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ту приказује потпун циклус и цикли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ч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но савр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енство</a:t>
            </a:r>
            <a:r>
              <a:rPr lang="sr-Latn-CS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sr-Cyrl-RS" sz="280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029" y="1916832"/>
            <a:ext cx="2848403" cy="128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41" y="4221088"/>
            <a:ext cx="2441376" cy="1625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249405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1F7BB6"/>
              </a:buClr>
            </a:pP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Симбол је разре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ења </a:t>
            </a:r>
            <a:r>
              <a:rPr lang="sr-Latn-CS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свих 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егзистенцијалних могу</a:t>
            </a:r>
            <a:r>
              <a:rPr lang="sr-Cyrl-RS" sz="2800">
                <a:solidFill>
                  <a:prstClr val="black"/>
                </a:solidFill>
                <a:latin typeface="Comic Sans MS" panose="030F0702030302020204" pitchFamily="66" charset="0"/>
              </a:rPr>
              <a:t>ћ</a:t>
            </a:r>
            <a:r>
              <a:rPr lang="sr-Latn-CS" sz="2800">
                <a:solidFill>
                  <a:prstClr val="black"/>
                </a:solidFill>
                <a:latin typeface="Comic Sans MS" panose="030F0702030302020204" pitchFamily="66" charset="0"/>
              </a:rPr>
              <a:t>ности.</a:t>
            </a:r>
            <a:endParaRPr lang="sr-Cyrl-RS" sz="28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35440" cy="79208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sr-Cyrl-RS" sz="44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Кроз историју и знаменитости</a:t>
            </a:r>
            <a:endParaRPr lang="en-US" sz="44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9" descr="toc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55" y="4459288"/>
            <a:ext cx="1366837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7" descr="bor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30" y="5278438"/>
            <a:ext cx="1274762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2" descr="arhimed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17" y="3963988"/>
            <a:ext cx="1982788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0" descr="starisvet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86088"/>
            <a:ext cx="2232025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8" descr="astrosfer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5" y="2684463"/>
            <a:ext cx="1884362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val 6"/>
          <p:cNvSpPr>
            <a:spLocks noChangeArrowheads="1"/>
          </p:cNvSpPr>
          <p:nvPr/>
        </p:nvSpPr>
        <p:spPr bwMode="auto">
          <a:xfrm>
            <a:off x="7354292" y="1238250"/>
            <a:ext cx="88900" cy="88900"/>
          </a:xfrm>
          <a:prstGeom prst="ellipse">
            <a:avLst/>
          </a:prstGeom>
          <a:solidFill>
            <a:srgbClr val="EAEAEA">
              <a:alpha val="80000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9" name="Picture 16" descr="szemlja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92" y="1673225"/>
            <a:ext cx="1905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9" descr="g1j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5" y="730250"/>
            <a:ext cx="1582737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1701205" y="2505075"/>
            <a:ext cx="1831975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Поглед на </a:t>
            </a:r>
            <a:r>
              <a:rPr kumimoji="0" lang="sr-Cyrl-CS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Галаксију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sr-Latn-C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NGC488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82" name="Picture 27" descr="zemlj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67" y="1262063"/>
            <a:ext cx="1501775" cy="161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5796955" y="788988"/>
            <a:ext cx="2032000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Поглед на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Земљу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са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Месечеве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површине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4" name="Picture 29" descr="Resize of satur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5" y="752475"/>
            <a:ext cx="1327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3326805" y="2184400"/>
            <a:ext cx="1831975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Хаблов телескоп </a:t>
            </a: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Сатурн</a:t>
            </a:r>
            <a:r>
              <a:rPr kumimoji="0" lang="sr-Cyrl-BA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6" name="Picture 36" descr="nasmesecj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17" y="2711450"/>
            <a:ext cx="2081213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5890617" y="3430588"/>
            <a:ext cx="2014538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Месец </a:t>
            </a: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 различтим фазама</a:t>
            </a:r>
            <a:r>
              <a:rPr kumimoji="0" lang="sr-Cyrl-BA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39"/>
          <p:cNvSpPr txBox="1">
            <a:spLocks noChangeArrowheads="1"/>
          </p:cNvSpPr>
          <p:nvPr/>
        </p:nvSpPr>
        <p:spPr bwMode="auto">
          <a:xfrm>
            <a:off x="3799880" y="4038600"/>
            <a:ext cx="1831975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Модел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Земље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и звезданог неба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1820267" y="4424363"/>
            <a:ext cx="1831975" cy="317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Стубови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Рима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5793780" y="5103813"/>
            <a:ext cx="2141537" cy="317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Архимедов 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завртањ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91" name="Picture 44" descr="dn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55" y="4784725"/>
            <a:ext cx="12255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45"/>
          <p:cNvSpPr txBox="1">
            <a:spLocks noChangeArrowheads="1"/>
          </p:cNvSpPr>
          <p:nvPr/>
        </p:nvSpPr>
        <p:spPr bwMode="auto">
          <a:xfrm>
            <a:off x="827584" y="244475"/>
            <a:ext cx="7632848" cy="4022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ПРИМЕРИ </a:t>
            </a:r>
            <a:r>
              <a:rPr kumimoji="0" lang="sr-Cyrl-BA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КРУЖНИЦА </a:t>
            </a:r>
            <a:r>
              <a:rPr kumimoji="0" lang="sr-Cyrl-BA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И</a:t>
            </a:r>
            <a:r>
              <a:rPr kumimoji="0" lang="sr-Cyrl-BA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КРУГОВА </a:t>
            </a:r>
            <a:r>
              <a:rPr kumimoji="0" lang="sr-Cyrl-BA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У СВЕТУ ОКО НАС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3" name="Text Box 46"/>
          <p:cNvSpPr txBox="1">
            <a:spLocks noChangeArrowheads="1"/>
          </p:cNvSpPr>
          <p:nvPr/>
        </p:nvSpPr>
        <p:spPr bwMode="auto">
          <a:xfrm>
            <a:off x="1713905" y="6238875"/>
            <a:ext cx="1831975" cy="317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Молекул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ДНК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5682655" y="6307138"/>
            <a:ext cx="2141537" cy="317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Боров модел </a:t>
            </a:r>
            <a:r>
              <a:rPr kumimoji="0" lang="sr-Cyrl-BA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атома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3617317" y="6022975"/>
            <a:ext cx="1831975" cy="530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Леонардова </a:t>
            </a:r>
            <a:r>
              <a:rPr kumimoji="0" lang="sr-Cyrl-BA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водена машина</a:t>
            </a:r>
            <a:r>
              <a:rPr kumimoji="0" lang="sr-Cyrl-B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58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C 0.03003 -0.00093 0.05538 0.03217 0.05538 0.07338 C 0.05538 0.11435 0.03003 0.14791 -0.00069 0.14791 C -0.0316 0.14791 -0.05642 0.11435 -0.05642 0.07338 C -0.05642 0.03217 -0.0316 -0.00093 -0.00069 -0.00093 Z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78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78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57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57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78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78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57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57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81" grpId="0" animBg="1"/>
      <p:bldP spid="83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4" grpId="1" animBg="1"/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1441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1152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516563"/>
            <a:ext cx="12239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Group 27"/>
          <p:cNvGrpSpPr>
            <a:grpSpLocks noChangeAspect="1"/>
          </p:cNvGrpSpPr>
          <p:nvPr/>
        </p:nvGrpSpPr>
        <p:grpSpPr bwMode="auto">
          <a:xfrm>
            <a:off x="6877050" y="692150"/>
            <a:ext cx="1295400" cy="792163"/>
            <a:chOff x="3930" y="3779"/>
            <a:chExt cx="1362" cy="786"/>
          </a:xfrm>
        </p:grpSpPr>
        <p:sp>
          <p:nvSpPr>
            <p:cNvPr id="78" name="AutoShape 28"/>
            <p:cNvSpPr>
              <a:spLocks noChangeAspect="1" noChangeArrowheads="1"/>
            </p:cNvSpPr>
            <p:nvPr/>
          </p:nvSpPr>
          <p:spPr bwMode="auto">
            <a:xfrm>
              <a:off x="3930" y="3779"/>
              <a:ext cx="1362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3930" y="3779"/>
              <a:ext cx="1320" cy="262"/>
            </a:xfrm>
            <a:prstGeom prst="rect">
              <a:avLst/>
            </a:prstGeom>
            <a:solidFill>
              <a:srgbClr val="DA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3930" y="4041"/>
              <a:ext cx="1321" cy="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3930" y="4302"/>
              <a:ext cx="1321" cy="263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4425" y="4041"/>
              <a:ext cx="287" cy="290"/>
            </a:xfrm>
            <a:prstGeom prst="ellipse">
              <a:avLst/>
            </a:prstGeom>
            <a:solidFill>
              <a:srgbClr val="CC0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33"/>
          <p:cNvGrpSpPr>
            <a:grpSpLocks noChangeAspect="1"/>
          </p:cNvGrpSpPr>
          <p:nvPr/>
        </p:nvGrpSpPr>
        <p:grpSpPr bwMode="auto">
          <a:xfrm>
            <a:off x="3924300" y="260350"/>
            <a:ext cx="1303338" cy="909638"/>
            <a:chOff x="5378" y="5092"/>
            <a:chExt cx="1486" cy="1043"/>
          </a:xfrm>
        </p:grpSpPr>
        <p:sp>
          <p:nvSpPr>
            <p:cNvPr id="84" name="AutoShape 34"/>
            <p:cNvSpPr>
              <a:spLocks noChangeAspect="1" noChangeArrowheads="1"/>
            </p:cNvSpPr>
            <p:nvPr/>
          </p:nvSpPr>
          <p:spPr bwMode="auto">
            <a:xfrm>
              <a:off x="5378" y="5092"/>
              <a:ext cx="1486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35"/>
            <p:cNvSpPr>
              <a:spLocks noChangeArrowheads="1"/>
            </p:cNvSpPr>
            <p:nvPr/>
          </p:nvSpPr>
          <p:spPr bwMode="auto">
            <a:xfrm>
              <a:off x="5378" y="5092"/>
              <a:ext cx="1396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36"/>
            <p:cNvSpPr>
              <a:spLocks noChangeArrowheads="1"/>
            </p:cNvSpPr>
            <p:nvPr/>
          </p:nvSpPr>
          <p:spPr bwMode="auto">
            <a:xfrm>
              <a:off x="5789" y="5258"/>
              <a:ext cx="574" cy="57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37"/>
          <p:cNvGrpSpPr>
            <a:grpSpLocks noChangeAspect="1"/>
          </p:cNvGrpSpPr>
          <p:nvPr/>
        </p:nvGrpSpPr>
        <p:grpSpPr bwMode="auto">
          <a:xfrm>
            <a:off x="395288" y="4005263"/>
            <a:ext cx="1266825" cy="800100"/>
            <a:chOff x="5378" y="5088"/>
            <a:chExt cx="1445" cy="916"/>
          </a:xfrm>
        </p:grpSpPr>
        <p:sp>
          <p:nvSpPr>
            <p:cNvPr id="88" name="AutoShape 38"/>
            <p:cNvSpPr>
              <a:spLocks noChangeAspect="1" noChangeArrowheads="1"/>
            </p:cNvSpPr>
            <p:nvPr/>
          </p:nvSpPr>
          <p:spPr bwMode="auto">
            <a:xfrm>
              <a:off x="5378" y="5088"/>
              <a:ext cx="1445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5378" y="5134"/>
              <a:ext cx="1396" cy="824"/>
            </a:xfrm>
            <a:prstGeom prst="rect">
              <a:avLst/>
            </a:prstGeom>
            <a:solidFill>
              <a:srgbClr val="26704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40"/>
            <p:cNvSpPr>
              <a:spLocks noChangeArrowheads="1"/>
            </p:cNvSpPr>
            <p:nvPr/>
          </p:nvSpPr>
          <p:spPr bwMode="auto">
            <a:xfrm>
              <a:off x="5829" y="5298"/>
              <a:ext cx="494" cy="496"/>
            </a:xfrm>
            <a:prstGeom prst="ellipse">
              <a:avLst/>
            </a:prstGeom>
            <a:solidFill>
              <a:srgbClr val="B8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" name="Group 47"/>
          <p:cNvGrpSpPr>
            <a:grpSpLocks noChangeAspect="1"/>
          </p:cNvGrpSpPr>
          <p:nvPr/>
        </p:nvGrpSpPr>
        <p:grpSpPr bwMode="auto">
          <a:xfrm>
            <a:off x="4067175" y="5876925"/>
            <a:ext cx="1085850" cy="776288"/>
            <a:chOff x="5787" y="5219"/>
            <a:chExt cx="1238" cy="890"/>
          </a:xfrm>
        </p:grpSpPr>
        <p:sp>
          <p:nvSpPr>
            <p:cNvPr id="92" name="AutoShape 48"/>
            <p:cNvSpPr>
              <a:spLocks noChangeAspect="1" noChangeArrowheads="1"/>
            </p:cNvSpPr>
            <p:nvPr/>
          </p:nvSpPr>
          <p:spPr bwMode="auto">
            <a:xfrm>
              <a:off x="5787" y="5219"/>
              <a:ext cx="1238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49"/>
            <p:cNvSpPr>
              <a:spLocks noChangeArrowheads="1"/>
            </p:cNvSpPr>
            <p:nvPr/>
          </p:nvSpPr>
          <p:spPr bwMode="auto">
            <a:xfrm>
              <a:off x="5787" y="5219"/>
              <a:ext cx="492" cy="496"/>
            </a:xfrm>
            <a:prstGeom prst="ellipse">
              <a:avLst/>
            </a:prstGeom>
            <a:noFill/>
            <a:ln w="38100">
              <a:solidFill>
                <a:srgbClr val="0000A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50"/>
            <p:cNvSpPr>
              <a:spLocks noChangeArrowheads="1"/>
            </p:cNvSpPr>
            <p:nvPr/>
          </p:nvSpPr>
          <p:spPr bwMode="auto">
            <a:xfrm>
              <a:off x="6159" y="5219"/>
              <a:ext cx="491" cy="496"/>
            </a:xfrm>
            <a:prstGeom prst="ellipse">
              <a:avLst/>
            </a:prstGeom>
            <a:noFill/>
            <a:ln w="38100">
              <a:solidFill>
                <a:srgbClr val="0000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51"/>
            <p:cNvSpPr>
              <a:spLocks noChangeArrowheads="1"/>
            </p:cNvSpPr>
            <p:nvPr/>
          </p:nvSpPr>
          <p:spPr bwMode="auto">
            <a:xfrm>
              <a:off x="6489" y="5219"/>
              <a:ext cx="495" cy="49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52"/>
            <p:cNvSpPr>
              <a:spLocks noChangeArrowheads="1"/>
            </p:cNvSpPr>
            <p:nvPr/>
          </p:nvSpPr>
          <p:spPr bwMode="auto">
            <a:xfrm>
              <a:off x="5952" y="5611"/>
              <a:ext cx="493" cy="498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53"/>
            <p:cNvSpPr>
              <a:spLocks noChangeArrowheads="1"/>
            </p:cNvSpPr>
            <p:nvPr/>
          </p:nvSpPr>
          <p:spPr bwMode="auto">
            <a:xfrm>
              <a:off x="6324" y="5611"/>
              <a:ext cx="494" cy="49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8" name="Picture 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349500"/>
            <a:ext cx="12255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3933825"/>
            <a:ext cx="1152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100"/>
          <p:cNvSpPr txBox="1">
            <a:spLocks noChangeArrowheads="1"/>
          </p:cNvSpPr>
          <p:nvPr/>
        </p:nvSpPr>
        <p:spPr bwMode="auto">
          <a:xfrm>
            <a:off x="1852613" y="3275013"/>
            <a:ext cx="18097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pic>
        <p:nvPicPr>
          <p:cNvPr id="101" name="Picture 1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516563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557338"/>
            <a:ext cx="55451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1441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Group 158"/>
          <p:cNvGrpSpPr>
            <a:grpSpLocks noChangeAspect="1"/>
          </p:cNvGrpSpPr>
          <p:nvPr/>
        </p:nvGrpSpPr>
        <p:grpSpPr bwMode="auto">
          <a:xfrm>
            <a:off x="3924300" y="260350"/>
            <a:ext cx="1303338" cy="909638"/>
            <a:chOff x="5378" y="5092"/>
            <a:chExt cx="1486" cy="1043"/>
          </a:xfrm>
        </p:grpSpPr>
        <p:sp>
          <p:nvSpPr>
            <p:cNvPr id="105" name="AutoShape 159"/>
            <p:cNvSpPr>
              <a:spLocks noChangeAspect="1" noChangeArrowheads="1"/>
            </p:cNvSpPr>
            <p:nvPr/>
          </p:nvSpPr>
          <p:spPr bwMode="auto">
            <a:xfrm>
              <a:off x="5378" y="5092"/>
              <a:ext cx="1486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60"/>
            <p:cNvSpPr>
              <a:spLocks noChangeArrowheads="1"/>
            </p:cNvSpPr>
            <p:nvPr/>
          </p:nvSpPr>
          <p:spPr bwMode="auto">
            <a:xfrm>
              <a:off x="5378" y="5092"/>
              <a:ext cx="1396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161"/>
            <p:cNvSpPr>
              <a:spLocks noChangeArrowheads="1"/>
            </p:cNvSpPr>
            <p:nvPr/>
          </p:nvSpPr>
          <p:spPr bwMode="auto">
            <a:xfrm>
              <a:off x="5789" y="5258"/>
              <a:ext cx="574" cy="57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Group 162"/>
          <p:cNvGrpSpPr>
            <a:grpSpLocks noChangeAspect="1"/>
          </p:cNvGrpSpPr>
          <p:nvPr/>
        </p:nvGrpSpPr>
        <p:grpSpPr bwMode="auto">
          <a:xfrm>
            <a:off x="6877050" y="692150"/>
            <a:ext cx="1295400" cy="792163"/>
            <a:chOff x="3930" y="3779"/>
            <a:chExt cx="1362" cy="786"/>
          </a:xfrm>
        </p:grpSpPr>
        <p:sp>
          <p:nvSpPr>
            <p:cNvPr id="109" name="AutoShape 163"/>
            <p:cNvSpPr>
              <a:spLocks noChangeAspect="1" noChangeArrowheads="1"/>
            </p:cNvSpPr>
            <p:nvPr/>
          </p:nvSpPr>
          <p:spPr bwMode="auto">
            <a:xfrm>
              <a:off x="3930" y="3779"/>
              <a:ext cx="1362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64"/>
            <p:cNvSpPr>
              <a:spLocks noChangeArrowheads="1"/>
            </p:cNvSpPr>
            <p:nvPr/>
          </p:nvSpPr>
          <p:spPr bwMode="auto">
            <a:xfrm>
              <a:off x="3930" y="3779"/>
              <a:ext cx="1320" cy="262"/>
            </a:xfrm>
            <a:prstGeom prst="rect">
              <a:avLst/>
            </a:prstGeom>
            <a:solidFill>
              <a:srgbClr val="DA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165"/>
            <p:cNvSpPr>
              <a:spLocks noChangeArrowheads="1"/>
            </p:cNvSpPr>
            <p:nvPr/>
          </p:nvSpPr>
          <p:spPr bwMode="auto">
            <a:xfrm>
              <a:off x="3930" y="4041"/>
              <a:ext cx="1321" cy="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66"/>
            <p:cNvSpPr>
              <a:spLocks noChangeArrowheads="1"/>
            </p:cNvSpPr>
            <p:nvPr/>
          </p:nvSpPr>
          <p:spPr bwMode="auto">
            <a:xfrm>
              <a:off x="3930" y="4302"/>
              <a:ext cx="1321" cy="263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167"/>
            <p:cNvSpPr>
              <a:spLocks noChangeArrowheads="1"/>
            </p:cNvSpPr>
            <p:nvPr/>
          </p:nvSpPr>
          <p:spPr bwMode="auto">
            <a:xfrm>
              <a:off x="4425" y="4041"/>
              <a:ext cx="287" cy="290"/>
            </a:xfrm>
            <a:prstGeom prst="ellipse">
              <a:avLst/>
            </a:prstGeom>
            <a:solidFill>
              <a:srgbClr val="CC0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4" name="Picture 1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1152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2349500"/>
            <a:ext cx="12239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6" name="Group 170"/>
          <p:cNvGrpSpPr>
            <a:grpSpLocks noChangeAspect="1"/>
          </p:cNvGrpSpPr>
          <p:nvPr/>
        </p:nvGrpSpPr>
        <p:grpSpPr bwMode="auto">
          <a:xfrm>
            <a:off x="395288" y="4005263"/>
            <a:ext cx="1266825" cy="800100"/>
            <a:chOff x="5378" y="5088"/>
            <a:chExt cx="1445" cy="916"/>
          </a:xfrm>
        </p:grpSpPr>
        <p:sp>
          <p:nvSpPr>
            <p:cNvPr id="117" name="AutoShape 171"/>
            <p:cNvSpPr>
              <a:spLocks noChangeAspect="1" noChangeArrowheads="1"/>
            </p:cNvSpPr>
            <p:nvPr/>
          </p:nvSpPr>
          <p:spPr bwMode="auto">
            <a:xfrm>
              <a:off x="5378" y="5088"/>
              <a:ext cx="1445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72"/>
            <p:cNvSpPr>
              <a:spLocks noChangeArrowheads="1"/>
            </p:cNvSpPr>
            <p:nvPr/>
          </p:nvSpPr>
          <p:spPr bwMode="auto">
            <a:xfrm>
              <a:off x="5378" y="5134"/>
              <a:ext cx="1396" cy="824"/>
            </a:xfrm>
            <a:prstGeom prst="rect">
              <a:avLst/>
            </a:prstGeom>
            <a:solidFill>
              <a:srgbClr val="26704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val 173"/>
            <p:cNvSpPr>
              <a:spLocks noChangeArrowheads="1"/>
            </p:cNvSpPr>
            <p:nvPr/>
          </p:nvSpPr>
          <p:spPr bwMode="auto">
            <a:xfrm>
              <a:off x="5829" y="5298"/>
              <a:ext cx="494" cy="496"/>
            </a:xfrm>
            <a:prstGeom prst="ellipse">
              <a:avLst/>
            </a:prstGeom>
            <a:solidFill>
              <a:srgbClr val="B8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0" name="Picture 1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3933825"/>
            <a:ext cx="1152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516563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Group 176"/>
          <p:cNvGrpSpPr>
            <a:grpSpLocks noChangeAspect="1"/>
          </p:cNvGrpSpPr>
          <p:nvPr/>
        </p:nvGrpSpPr>
        <p:grpSpPr bwMode="auto">
          <a:xfrm>
            <a:off x="4067175" y="5876925"/>
            <a:ext cx="1085850" cy="776288"/>
            <a:chOff x="5787" y="5219"/>
            <a:chExt cx="1238" cy="890"/>
          </a:xfrm>
        </p:grpSpPr>
        <p:sp>
          <p:nvSpPr>
            <p:cNvPr id="123" name="AutoShape 177"/>
            <p:cNvSpPr>
              <a:spLocks noChangeAspect="1" noChangeArrowheads="1"/>
            </p:cNvSpPr>
            <p:nvPr/>
          </p:nvSpPr>
          <p:spPr bwMode="auto">
            <a:xfrm>
              <a:off x="5787" y="5219"/>
              <a:ext cx="1238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178"/>
            <p:cNvSpPr>
              <a:spLocks noChangeArrowheads="1"/>
            </p:cNvSpPr>
            <p:nvPr/>
          </p:nvSpPr>
          <p:spPr bwMode="auto">
            <a:xfrm>
              <a:off x="5787" y="5219"/>
              <a:ext cx="492" cy="496"/>
            </a:xfrm>
            <a:prstGeom prst="ellipse">
              <a:avLst/>
            </a:prstGeom>
            <a:noFill/>
            <a:ln w="38100">
              <a:solidFill>
                <a:srgbClr val="0000A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val 179"/>
            <p:cNvSpPr>
              <a:spLocks noChangeArrowheads="1"/>
            </p:cNvSpPr>
            <p:nvPr/>
          </p:nvSpPr>
          <p:spPr bwMode="auto">
            <a:xfrm>
              <a:off x="6159" y="5219"/>
              <a:ext cx="491" cy="496"/>
            </a:xfrm>
            <a:prstGeom prst="ellipse">
              <a:avLst/>
            </a:prstGeom>
            <a:noFill/>
            <a:ln w="38100">
              <a:solidFill>
                <a:srgbClr val="0000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180"/>
            <p:cNvSpPr>
              <a:spLocks noChangeArrowheads="1"/>
            </p:cNvSpPr>
            <p:nvPr/>
          </p:nvSpPr>
          <p:spPr bwMode="auto">
            <a:xfrm>
              <a:off x="6489" y="5219"/>
              <a:ext cx="495" cy="49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val 181"/>
            <p:cNvSpPr>
              <a:spLocks noChangeArrowheads="1"/>
            </p:cNvSpPr>
            <p:nvPr/>
          </p:nvSpPr>
          <p:spPr bwMode="auto">
            <a:xfrm>
              <a:off x="5952" y="5611"/>
              <a:ext cx="493" cy="498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val 182"/>
            <p:cNvSpPr>
              <a:spLocks noChangeArrowheads="1"/>
            </p:cNvSpPr>
            <p:nvPr/>
          </p:nvSpPr>
          <p:spPr bwMode="auto">
            <a:xfrm>
              <a:off x="6324" y="5611"/>
              <a:ext cx="494" cy="49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9" name="Picture 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516563"/>
            <a:ext cx="12239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Text Box 184"/>
          <p:cNvSpPr txBox="1">
            <a:spLocks noChangeArrowheads="1"/>
          </p:cNvSpPr>
          <p:nvPr/>
        </p:nvSpPr>
        <p:spPr bwMode="auto">
          <a:xfrm>
            <a:off x="2339975" y="4365625"/>
            <a:ext cx="4392613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ЗАСТАВА РОМА</a:t>
            </a:r>
            <a:r>
              <a:rPr kumimoji="0" lang="sr-Cyrl-CS" sz="1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/>
            </a:r>
            <a:br>
              <a:rPr kumimoji="0" lang="sr-Cyrl-CS" sz="1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Између отвореног неба и земље.</a:t>
            </a:r>
            <a:b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Точак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путовања и лутања кроз векове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Text Box 185"/>
          <p:cNvSpPr txBox="1">
            <a:spLocks noChangeArrowheads="1"/>
          </p:cNvSpPr>
          <p:nvPr/>
        </p:nvSpPr>
        <p:spPr bwMode="auto">
          <a:xfrm>
            <a:off x="2555875" y="4724400"/>
            <a:ext cx="3960813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НИГЕР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аранџасти круг као симбол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Сунца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Text Box 186"/>
          <p:cNvSpPr txBox="1">
            <a:spLocks noChangeArrowheads="1"/>
          </p:cNvSpPr>
          <p:nvPr/>
        </p:nvSpPr>
        <p:spPr bwMode="auto">
          <a:xfrm>
            <a:off x="2411413" y="4508500"/>
            <a:ext cx="4427537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БАНГЛАДЕШ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Сунце изнад Бенгала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крв умрлих за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независност Бангладеша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sp>
        <p:nvSpPr>
          <p:cNvPr id="133" name="Text Box 188"/>
          <p:cNvSpPr txBox="1">
            <a:spLocks noChangeArrowheads="1"/>
          </p:cNvSpPr>
          <p:nvPr/>
        </p:nvSpPr>
        <p:spPr bwMode="auto">
          <a:xfrm>
            <a:off x="2411413" y="4508500"/>
            <a:ext cx="424815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ЛАОС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Бели диск – месец изнад реке Меконг,</a:t>
            </a:r>
            <a:b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јединство земље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4" name="Text Box 189"/>
          <p:cNvSpPr txBox="1">
            <a:spLocks noChangeArrowheads="1"/>
          </p:cNvSpPr>
          <p:nvPr/>
        </p:nvSpPr>
        <p:spPr bwMode="auto">
          <a:xfrm>
            <a:off x="2195513" y="4437063"/>
            <a:ext cx="467995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   </a:t>
            </a: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ЈАПАН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Црвени круг  симболизује Сунце.</a:t>
            </a:r>
            <a:b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Хиномару – Сунчев круг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 Box 190"/>
          <p:cNvSpPr txBox="1">
            <a:spLocks noChangeArrowheads="1"/>
          </p:cNvSpPr>
          <p:nvPr/>
        </p:nvSpPr>
        <p:spPr bwMode="auto">
          <a:xfrm>
            <a:off x="2627313" y="4292600"/>
            <a:ext cx="3671887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ЕВРОПСКА УНИЈА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 звездица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поређаних кружно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-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јединство народа Европе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sp>
        <p:nvSpPr>
          <p:cNvPr id="136" name="Text Box 191"/>
          <p:cNvSpPr txBox="1">
            <a:spLocks noChangeArrowheads="1"/>
          </p:cNvSpPr>
          <p:nvPr/>
        </p:nvSpPr>
        <p:spPr bwMode="auto">
          <a:xfrm>
            <a:off x="3132138" y="4508500"/>
            <a:ext cx="25400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ИНДИЈА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Точак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чакра,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закон врлине и истина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</p:txBody>
      </p:sp>
      <p:sp>
        <p:nvSpPr>
          <p:cNvPr id="137" name="Rectangle 192"/>
          <p:cNvSpPr>
            <a:spLocks noChangeArrowheads="1"/>
          </p:cNvSpPr>
          <p:nvPr/>
        </p:nvSpPr>
        <p:spPr bwMode="auto">
          <a:xfrm>
            <a:off x="1908175" y="4117975"/>
            <a:ext cx="5184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ЈУЖНА КОРЕЈА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Симбол на застави 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представља идеје свемира: хармонију, симетрију. </a:t>
            </a: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Дизајн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је </a:t>
            </a: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базиран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на традиционалној употреби црв</a:t>
            </a: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не, плаве и </a:t>
            </a: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црне боје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док бела подлога представља чисто</a:t>
            </a:r>
            <a:r>
              <a:rPr kumimoji="0" lang="sr-Cyrl-C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</a:t>
            </a: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 народа. </a:t>
            </a:r>
          </a:p>
        </p:txBody>
      </p:sp>
      <p:sp>
        <p:nvSpPr>
          <p:cNvPr id="138" name="Text Box 193"/>
          <p:cNvSpPr txBox="1">
            <a:spLocks noChangeArrowheads="1"/>
          </p:cNvSpPr>
          <p:nvPr/>
        </p:nvSpPr>
        <p:spPr bwMode="auto">
          <a:xfrm>
            <a:off x="2124075" y="4292600"/>
            <a:ext cx="4649788" cy="1069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 </a:t>
            </a: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ГРЕНЛАНД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Две једнаке водоравне траке са великим диском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помереним ка јарболу. Застава највећег острва </a:t>
            </a:r>
            <a:b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 свету усвојена је 1985. године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9" name="Text Box 194"/>
          <p:cNvSpPr txBox="1">
            <a:spLocks noChangeArrowheads="1"/>
          </p:cNvSpPr>
          <p:nvPr/>
        </p:nvSpPr>
        <p:spPr bwMode="auto">
          <a:xfrm>
            <a:off x="2555875" y="2924175"/>
            <a:ext cx="4249738" cy="823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800" b="0" i="0" u="none" strike="noStrike" kern="0" cap="none" spc="0" normalizeH="0" baseline="0" noProof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</a:rPr>
              <a:t>З А С Т А В Е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9A"/>
              </a:solidFill>
              <a:effectLst/>
              <a:uLnTx/>
              <a:uFillTx/>
            </a:endParaRPr>
          </a:p>
        </p:txBody>
      </p:sp>
      <p:sp>
        <p:nvSpPr>
          <p:cNvPr id="140" name="Text Box 195"/>
          <p:cNvSpPr txBox="1">
            <a:spLocks noChangeArrowheads="1"/>
          </p:cNvSpPr>
          <p:nvPr/>
        </p:nvSpPr>
        <p:spPr bwMode="auto">
          <a:xfrm>
            <a:off x="2411413" y="4149725"/>
            <a:ext cx="4176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ОЛИМПИЈАДА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/>
            </a:r>
            <a:b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Јединство пет континената и сусрет спортиста читавог света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sr-Cyrl-C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олимпијским играма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41" name="Freeform 201"/>
          <p:cNvSpPr>
            <a:spLocks/>
          </p:cNvSpPr>
          <p:nvPr/>
        </p:nvSpPr>
        <p:spPr bwMode="auto">
          <a:xfrm>
            <a:off x="6035675" y="3192463"/>
            <a:ext cx="107950" cy="187325"/>
          </a:xfrm>
          <a:custGeom>
            <a:avLst/>
            <a:gdLst>
              <a:gd name="T0" fmla="*/ 2147483647 w 68"/>
              <a:gd name="T1" fmla="*/ 2147483647 h 118"/>
              <a:gd name="T2" fmla="*/ 2147483647 w 68"/>
              <a:gd name="T3" fmla="*/ 2147483647 h 118"/>
              <a:gd name="T4" fmla="*/ 2147483647 w 68"/>
              <a:gd name="T5" fmla="*/ 2147483647 h 118"/>
              <a:gd name="T6" fmla="*/ 2147483647 w 68"/>
              <a:gd name="T7" fmla="*/ 2147483647 h 118"/>
              <a:gd name="T8" fmla="*/ 2147483647 w 68"/>
              <a:gd name="T9" fmla="*/ 2147483647 h 118"/>
              <a:gd name="T10" fmla="*/ 2147483647 w 68"/>
              <a:gd name="T11" fmla="*/ 2147483647 h 118"/>
              <a:gd name="T12" fmla="*/ 2147483647 w 68"/>
              <a:gd name="T13" fmla="*/ 2147483647 h 118"/>
              <a:gd name="T14" fmla="*/ 2147483647 w 68"/>
              <a:gd name="T15" fmla="*/ 2147483647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"/>
              <a:gd name="T25" fmla="*/ 0 h 118"/>
              <a:gd name="T26" fmla="*/ 68 w 68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" h="118">
                <a:moveTo>
                  <a:pt x="17" y="11"/>
                </a:moveTo>
                <a:cubicBezTo>
                  <a:pt x="1" y="35"/>
                  <a:pt x="0" y="57"/>
                  <a:pt x="32" y="68"/>
                </a:cubicBezTo>
                <a:cubicBezTo>
                  <a:pt x="35" y="78"/>
                  <a:pt x="47" y="95"/>
                  <a:pt x="47" y="95"/>
                </a:cubicBezTo>
                <a:cubicBezTo>
                  <a:pt x="48" y="101"/>
                  <a:pt x="46" y="109"/>
                  <a:pt x="50" y="113"/>
                </a:cubicBezTo>
                <a:cubicBezTo>
                  <a:pt x="55" y="118"/>
                  <a:pt x="67" y="90"/>
                  <a:pt x="68" y="89"/>
                </a:cubicBezTo>
                <a:cubicBezTo>
                  <a:pt x="44" y="81"/>
                  <a:pt x="62" y="57"/>
                  <a:pt x="41" y="50"/>
                </a:cubicBezTo>
                <a:cubicBezTo>
                  <a:pt x="38" y="41"/>
                  <a:pt x="41" y="30"/>
                  <a:pt x="35" y="23"/>
                </a:cubicBezTo>
                <a:cubicBezTo>
                  <a:pt x="15" y="0"/>
                  <a:pt x="17" y="28"/>
                  <a:pt x="17" y="11"/>
                </a:cubicBezTo>
                <a:close/>
              </a:path>
            </a:pathLst>
          </a:custGeom>
          <a:solidFill>
            <a:srgbClr val="0000A4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41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532 L 0.33073 0.2886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4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366 L -0.00035 0.3539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32274 0.30463 " pathEditMode="relative" ptsTypes="AA">
                                      <p:cBhvr>
                                        <p:cTn id="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39375 0.0527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0538 0.05787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29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3875 -0.1842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9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022E-16 L -0.40156 -0.1838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9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31493 -0.40394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202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-0.46204 " pathEditMode="relative" ptsTypes="AA">
                                      <p:cBhvr>
                                        <p:cTn id="25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14815E-6 L -0.30712 -0.39885 " pathEditMode="relative" ptsTypes="AA">
                                      <p:cBhvr>
                                        <p:cTn id="27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  <p:bldP spid="131" grpId="0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 build="allAtOnce"/>
      <p:bldP spid="139" grpId="0"/>
      <p:bldP spid="139" grpId="1"/>
      <p:bldP spid="140" grpId="0"/>
      <p:bldP spid="140" grpId="1"/>
      <p:bldP spid="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66738" y="404664"/>
            <a:ext cx="8253734" cy="914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Замисли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свакодневицу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без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предмета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кружног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облика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sr-Cyrl-RS" altLang="en-US" sz="28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Како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би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она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изгледала</a:t>
            </a:r>
            <a:r>
              <a:rPr lang="en-U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? </a:t>
            </a:r>
          </a:p>
        </p:txBody>
      </p:sp>
      <p:pic>
        <p:nvPicPr>
          <p:cNvPr id="9218" name="Picture 2" descr="C:\Users\Nikola\Desktop\images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4775" y="4509120"/>
            <a:ext cx="2464731" cy="20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ikola\Desktop\mythbusters-square-wheels-ford-superduty-sid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66204"/>
            <a:ext cx="3384376" cy="21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ikola\Desktop\Square-wheels-interesting-concept-500x2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523" y="2194503"/>
            <a:ext cx="3551129" cy="20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ikola\Desktop\Fil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590573"/>
            <a:ext cx="2592288" cy="19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7"/>
            <a:ext cx="53987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08720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Како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би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изгледала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вожња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бицикла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чији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су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Comic Sans MS" panose="030F0702030302020204" pitchFamily="66" charset="0"/>
              </a:rPr>
              <a:t>точкови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четвртасти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32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95 -0.00857 L -0.24583 0.09861 L -0.21545 -0.00857 L -0.18333 0.09861 L -0.15121 -0.00857 L -0.12118 0.09861 L -0.08906 -0.00857 L -0.05868 0.09861 L -0.02656 -0.00857 L 0.00556 0.09861 L 0.03594 -0.00857 L 0.06806 0.09861 L 0.0981 -0.00857 L 0.13021 0.09861 L 0.16233 -0.00857 L 0.19271 0.09861 L 0.225 -0.00857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001000" cy="1219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r-Latn-CS" alt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Замисли планету Земљу или Сунце који нису кружног облика.</a:t>
            </a:r>
          </a:p>
        </p:txBody>
      </p:sp>
      <p:pic>
        <p:nvPicPr>
          <p:cNvPr id="13315" name="Picture 3" descr="planeta-zemlja-3x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molten_gold_cube_by_onyx_starchild-d4qgjb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9162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lue3802.wav">
            <a:hlinkClick r:id="" action="ppaction://media"/>
          </p:cNvPr>
          <p:cNvPicPr>
            <a:picLocks noRot="1" noChangeAspect="1"/>
          </p:cNvPicPr>
          <p:nvPr>
            <a:wavAudioFile r:embed="rId1" name="BlueStream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ingtone 0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26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3648" y="548680"/>
            <a:ext cx="6624736" cy="88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Cyrl-RS" sz="5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ВРЕМЕ ЈЕ ЗА КАФУ</a:t>
            </a:r>
            <a:endParaRPr lang="en-US" sz="50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969" y="1988840"/>
            <a:ext cx="5884367" cy="44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8813" y="0"/>
            <a:ext cx="54292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</a:t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време семинара</a:t>
            </a:r>
            <a:endParaRPr lang="en-AU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2000250"/>
            <a:ext cx="3071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b="1">
                <a:solidFill>
                  <a:schemeClr val="bg1"/>
                </a:solidFill>
                <a:latin typeface="Comic Sans MS" pitchFamily="66" charset="0"/>
              </a:rPr>
              <a:t>Не пушимо </a:t>
            </a:r>
            <a:br>
              <a:rPr lang="sr-Cyrl-CS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sr-Cyrl-CS" sz="2400" b="1">
                <a:solidFill>
                  <a:schemeClr val="bg1"/>
                </a:solidFill>
                <a:latin typeface="Comic Sans MS" pitchFamily="66" charset="0"/>
              </a:rPr>
              <a:t>за време рада</a:t>
            </a:r>
            <a:endParaRPr lang="en-A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86188" y="3643313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b="1">
                <a:solidFill>
                  <a:schemeClr val="bg1"/>
                </a:solidFill>
                <a:latin typeface="Comic Sans MS" pitchFamily="66" charset="0"/>
              </a:rPr>
              <a:t>Искључени (пригушени) мобилни телефони</a:t>
            </a:r>
            <a:endParaRPr lang="en-A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86188" y="5500688"/>
            <a:ext cx="4857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b="1">
                <a:solidFill>
                  <a:schemeClr val="bg1"/>
                </a:solidFill>
                <a:latin typeface="Comic Sans MS" pitchFamily="66" charset="0"/>
              </a:rPr>
              <a:t>Слушајмо се међусобно</a:t>
            </a:r>
            <a:r>
              <a:rPr lang="sr-Latn-CS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r-Cyrl-CS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CS" sz="2400" b="1">
                <a:solidFill>
                  <a:schemeClr val="bg1"/>
                </a:solidFill>
                <a:latin typeface="Comic Sans MS" pitchFamily="66" charset="0"/>
              </a:rPr>
              <a:t>Поштујмо сатницу</a:t>
            </a:r>
            <a:endParaRPr lang="en-A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71688" y="1500188"/>
            <a:ext cx="5286375" cy="1587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Administrator.LASTXP\Desktop\bookclock-color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5144071"/>
            <a:ext cx="1571240" cy="15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15212" r="8694" b="21891"/>
          <a:stretch/>
        </p:blipFill>
        <p:spPr bwMode="auto">
          <a:xfrm>
            <a:off x="1187624" y="1689469"/>
            <a:ext cx="1554480" cy="16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3438954"/>
            <a:ext cx="1699095" cy="15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552" y="3429000"/>
            <a:ext cx="280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Увођење појмова кружнице и круга и њихових делова</a:t>
            </a: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3127861"/>
            <a:ext cx="3528393" cy="31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620688"/>
            <a:ext cx="7632848" cy="21602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>
                <a:gd name="adj" fmla="val 78155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ПОЈАМ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КРУЖНИЦЕ И КРУГА</a:t>
            </a:r>
            <a:endParaRPr lang="ru-RU" sz="3000" b="1" smtClean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03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10"/>
            <a:ext cx="8219256" cy="652934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Формирање појма кружнице</a:t>
            </a:r>
            <a:endParaRPr lang="en-US" b="1" cap="all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539750" y="1412776"/>
            <a:ext cx="76326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Означи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тачку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О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Одреди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тачку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А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тако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ОА=3cm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истој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слици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одреди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тачке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B и C </a:t>
            </a:r>
            <a:r>
              <a:rPr lang="en-US" sz="3000" err="1" smtClean="0">
                <a:solidFill>
                  <a:schemeClr val="bg1"/>
                </a:solidFill>
                <a:latin typeface="Comic Sans MS" pitchFamily="66" charset="0"/>
              </a:rPr>
              <a:t>које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 smtClean="0">
                <a:solidFill>
                  <a:schemeClr val="bg1"/>
                </a:solidFill>
                <a:latin typeface="Comic Sans MS" pitchFamily="66" charset="0"/>
              </a:rPr>
              <a:t>су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истој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удаљености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од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тачке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О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као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3000" err="1">
                <a:solidFill>
                  <a:schemeClr val="bg1"/>
                </a:solidFill>
                <a:latin typeface="Comic Sans MS" pitchFamily="66" charset="0"/>
              </a:rPr>
              <a:t>тачка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 А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Затим одреди тачке 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, Е, 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F </a:t>
            </a: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 G,</a:t>
            </a: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 тако да је: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ОD=5cm</a:t>
            </a:r>
          </a:p>
          <a:p>
            <a:pPr marL="266700" indent="-266700">
              <a:spcAft>
                <a:spcPts val="600"/>
              </a:spcAft>
            </a:pP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		    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ОE=6cm</a:t>
            </a:r>
            <a:endParaRPr lang="en-US" sz="300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600"/>
              </a:spcAft>
            </a:pP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            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ОF=2cm</a:t>
            </a:r>
            <a:endParaRPr lang="en-US" sz="300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600"/>
              </a:spcAft>
            </a:pP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		    </a:t>
            </a:r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ОG=1cm</a:t>
            </a:r>
            <a:endParaRPr lang="en-US" sz="3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2934"/>
          </a:xfrm>
          <a:solidFill>
            <a:srgbClr val="FFFF99"/>
          </a:solidFill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Формирање појма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449959" y="3423518"/>
            <a:ext cx="450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921571" y="3434630"/>
            <a:ext cx="506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51584" y="3612430"/>
            <a:ext cx="12954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197701" y="356372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567359" y="2420888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B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101327" y="2699628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C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735904" y="2636912"/>
            <a:ext cx="972000" cy="972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1583792" y="2889016"/>
            <a:ext cx="1116000" cy="684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75856" y="5363924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D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735920" y="3618388"/>
            <a:ext cx="971984" cy="189884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flipV="1">
            <a:off x="1115616" y="3645024"/>
            <a:ext cx="1583960" cy="223224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971600" y="5661248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555776" y="2483604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735904" y="2636912"/>
            <a:ext cx="179912" cy="9361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763688" y="3419708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G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159792" y="3606800"/>
            <a:ext cx="54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269709" y="2915652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547664" y="305966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267744" y="278092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699792" y="4427820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1835696" y="4797152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051720" y="356372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2" grpId="0"/>
      <p:bldP spid="65" grpId="0"/>
      <p:bldP spid="68" grpId="0"/>
      <p:bldP spid="69" grpId="0"/>
      <p:bldP spid="71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45232" y="202630"/>
            <a:ext cx="3034680" cy="70609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000" cap="none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Шестар</a:t>
            </a:r>
            <a:endParaRPr lang="en-US" sz="4000" cap="none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38917" name="Picture 5" descr="1019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744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8354" y="3404607"/>
            <a:ext cx="82440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Comic Sans MS" pitchFamily="66" charset="0"/>
              </a:rPr>
              <a:t>Отворимо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шестар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тако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врх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игле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поставимо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у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тачку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О, а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графит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нека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се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поклопи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са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тачком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А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sr-Cyrl-RS" sz="3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Comic Sans MS" pitchFamily="66" charset="0"/>
              </a:rPr>
              <a:t>Око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тачке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О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окрећемо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шестар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врх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графита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оставља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траг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који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представља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линију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кружног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облика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sz="3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980728"/>
            <a:ext cx="54006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 err="1" smtClean="0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алат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који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има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два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Comic Sans MS" pitchFamily="66" charset="0"/>
              </a:rPr>
              <a:t>крака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sr-Cyrl-RS" sz="3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3000" dirty="0" err="1" smtClean="0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3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крају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једног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игла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, а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крају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другог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комад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omic Sans MS" pitchFamily="66" charset="0"/>
              </a:rPr>
              <a:t>графита</a:t>
            </a:r>
            <a:r>
              <a:rPr lang="en-US" sz="30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2934"/>
          </a:xfrm>
          <a:solidFill>
            <a:srgbClr val="FFFF99"/>
          </a:solidFill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Формирање појма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875928" y="2204864"/>
            <a:ext cx="2700337" cy="2700338"/>
          </a:xfrm>
          <a:prstGeom prst="ellipse">
            <a:avLst/>
          </a:prstGeom>
          <a:noFill/>
          <a:ln w="28575" cap="flat" cmpd="sng" algn="ctr">
            <a:solidFill>
              <a:srgbClr val="777C8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945903" y="3387552"/>
            <a:ext cx="450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417515" y="3398664"/>
            <a:ext cx="506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247528" y="3576464"/>
            <a:ext cx="12954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2693645" y="352775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063303" y="2384922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B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97271" y="2663662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C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2231848" y="2600946"/>
            <a:ext cx="972000" cy="972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1079736" y="2853050"/>
            <a:ext cx="1116000" cy="684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771800" y="5327958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D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2231864" y="3582422"/>
            <a:ext cx="971984" cy="189884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 flipV="1">
            <a:off x="611560" y="3609058"/>
            <a:ext cx="1583960" cy="223224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67544" y="5625282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2051720" y="2447638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231848" y="2600946"/>
            <a:ext cx="179912" cy="9361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259632" y="3383742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G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655736" y="3570834"/>
            <a:ext cx="54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765653" y="2879686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043608" y="3023702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763688" y="2744962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195736" y="439185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83568" y="472514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547664" y="352775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211960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Које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тачке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налазе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линији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sr-Cyrl-R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кружног облика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11960" y="26369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Одреди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тачкe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H, S и T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тако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оне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од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тачке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удаљене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3cm.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334163" y="4226312"/>
            <a:ext cx="34061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Шта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закључујете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539552" y="3861048"/>
            <a:ext cx="615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H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3059832" y="4221088"/>
            <a:ext cx="4026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S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763688" y="4654877"/>
            <a:ext cx="389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T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2267744" y="3609112"/>
            <a:ext cx="935360" cy="828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 flipH="1">
            <a:off x="1907704" y="3573016"/>
            <a:ext cx="288032" cy="1296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 flipH="1">
            <a:off x="970856" y="3573016"/>
            <a:ext cx="1224880" cy="504056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4932040" y="2082914"/>
            <a:ext cx="2448272" cy="553998"/>
          </a:xfrm>
          <a:prstGeom prst="rect">
            <a:avLst/>
          </a:prstGeom>
          <a:solidFill>
            <a:srgbClr val="FFF39D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Latn-R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</a:rPr>
              <a:t>А, </a:t>
            </a:r>
            <a:r>
              <a:rPr kumimoji="0" lang="en-U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</a:rPr>
              <a:t>B 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</a:rPr>
              <a:t>и </a:t>
            </a:r>
            <a:r>
              <a:rPr kumimoji="0" lang="en-U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39952" y="4874384"/>
            <a:ext cx="4680520" cy="1477328"/>
          </a:xfrm>
          <a:prstGeom prst="rect">
            <a:avLst/>
          </a:prstGeom>
          <a:solidFill>
            <a:srgbClr val="FFF39D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Latn-R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Тачке </a:t>
            </a:r>
            <a:r>
              <a:rPr kumimoji="0" lang="sr-Latn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H,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 </a:t>
            </a:r>
            <a:r>
              <a:rPr kumimoji="0" lang="sr-Latn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S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 и </a:t>
            </a:r>
            <a:r>
              <a:rPr kumimoji="0" lang="en-U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T </a:t>
            </a:r>
            <a:r>
              <a:rPr kumimoji="0" lang="sr-Cyrl-RS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uLnTx/>
                <a:uFillTx/>
              </a:rPr>
              <a:t>се такође налазе на истој линији кружног облика.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FF"/>
              </a:solidFill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101" grpId="0"/>
      <p:bldP spid="102" grpId="0"/>
      <p:bldP spid="103" grpId="0"/>
      <p:bldP spid="104" grpId="0"/>
      <p:bldP spid="105" grpId="0"/>
      <p:bldP spid="106" grpId="0"/>
      <p:bldP spid="110" grpId="0" animBg="1"/>
      <p:bldP spid="1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2718018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u="sng" smtClean="0">
                <a:solidFill>
                  <a:schemeClr val="bg1"/>
                </a:solidFill>
                <a:effectLst/>
                <a:latin typeface="Comic Sans MS" pitchFamily="66" charset="0"/>
              </a:rPr>
              <a:t>Закључак:</a:t>
            </a:r>
            <a:endParaRPr lang="en-US" b="1" u="sng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2234753"/>
            <a:ext cx="8382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Тачка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Comic Sans MS" pitchFamily="66" charset="0"/>
              </a:rPr>
              <a:t>О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назива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Comic Sans MS" pitchFamily="66" charset="0"/>
              </a:rPr>
              <a:t>центар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кружнице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Растојање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од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било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које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тачке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кружнице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до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центра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зове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Comic Sans MS" pitchFamily="66" charset="0"/>
              </a:rPr>
              <a:t>полупречник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кружнице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и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обележава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Comic Sans MS" pitchFamily="66" charset="0"/>
              </a:rPr>
              <a:t>са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Comic Sans MS" pitchFamily="66" charset="0"/>
              </a:rPr>
              <a:t>r</a:t>
            </a:r>
            <a:r>
              <a:rPr lang="en-US" sz="240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3528" y="707212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Кружна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линија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или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кружница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је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затворена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крива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линија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у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равни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rgbClr val="FF0000"/>
                </a:solidFill>
                <a:latin typeface="Comic Sans MS" pitchFamily="66" charset="0"/>
              </a:rPr>
              <a:t>која има особину да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су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све</a:t>
            </a:r>
            <a:r>
              <a:rPr lang="sr-Cyrl-RS" sz="2400" b="1" smtClean="0">
                <a:solidFill>
                  <a:srgbClr val="FF0000"/>
                </a:solidFill>
                <a:latin typeface="Comic Sans MS" pitchFamily="66" charset="0"/>
              </a:rPr>
              <a:t> њене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тачке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једнако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удаљене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од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једне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сталне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тачке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О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те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Comic Sans MS" pitchFamily="66" charset="0"/>
              </a:rPr>
              <a:t>равни</a:t>
            </a:r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24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1812032" y="3645024"/>
            <a:ext cx="2700337" cy="2700338"/>
          </a:xfrm>
          <a:prstGeom prst="ellipse">
            <a:avLst/>
          </a:prstGeom>
          <a:noFill/>
          <a:ln w="28575" cap="flat" cmpd="sng" algn="ctr">
            <a:solidFill>
              <a:srgbClr val="777C8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882007" y="4827712"/>
            <a:ext cx="450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353619" y="4838824"/>
            <a:ext cx="506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183632" y="5016624"/>
            <a:ext cx="12954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829030" y="4623519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999407" y="3825082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B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533375" y="4103822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C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3167952" y="4041106"/>
            <a:ext cx="972000" cy="972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2015840" y="4293210"/>
            <a:ext cx="1116000" cy="684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540224" y="4047455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388096" y="4119463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475656" y="5301208"/>
            <a:ext cx="615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H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995936" y="5661248"/>
            <a:ext cx="4026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S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699792" y="6095037"/>
            <a:ext cx="389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T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3203848" y="5049272"/>
            <a:ext cx="935360" cy="828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H="1">
            <a:off x="2892152" y="5013176"/>
            <a:ext cx="288032" cy="1296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flipH="1">
            <a:off x="1906960" y="5013176"/>
            <a:ext cx="1224880" cy="504056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324876" y="5229200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964160" y="5559623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756248" y="5199583"/>
            <a:ext cx="287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9750" y="332656"/>
            <a:ext cx="7993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Шта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било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потребно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се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нацрта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кружница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шестаром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9750" y="1323256"/>
            <a:ext cx="72723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ли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то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било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довољно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9750" y="3652143"/>
            <a:ext cx="7993063" cy="954087"/>
          </a:xfrm>
          <a:prstGeom prst="rect">
            <a:avLst/>
          </a:prstGeom>
          <a:solidFill>
            <a:srgbClr val="15FF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Закључујемо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кружница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omic Sans MS" pitchFamily="66" charset="0"/>
              </a:rPr>
              <a:t>одређена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центром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полупречником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што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записујемо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11412" y="4750693"/>
            <a:ext cx="1728539" cy="615553"/>
          </a:xfrm>
          <a:prstGeom prst="rect">
            <a:avLst/>
          </a:prstGeom>
          <a:solidFill>
            <a:srgbClr val="15FF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1" i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 </a:t>
            </a:r>
            <a:r>
              <a:rPr lang="en-US" sz="3200" b="1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Comic Sans MS" pitchFamily="66" charset="0"/>
              </a:rPr>
              <a:t>O,r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39751" y="5449019"/>
            <a:ext cx="6840562" cy="1076325"/>
          </a:xfrm>
          <a:prstGeom prst="rect">
            <a:avLst/>
          </a:prstGeom>
          <a:solidFill>
            <a:srgbClr val="15FF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што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читамо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кружница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са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центром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у 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тачки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и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полупречником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1560" y="1951672"/>
            <a:ext cx="7416824" cy="1477328"/>
          </a:xfrm>
          <a:prstGeom prst="rect">
            <a:avLst/>
          </a:prstGeom>
          <a:solidFill>
            <a:srgbClr val="FFF39D"/>
          </a:solidFill>
        </p:spPr>
        <p:txBody>
          <a:bodyPr wrap="square">
            <a:spAutoFit/>
          </a:bodyPr>
          <a:lstStyle/>
          <a:p>
            <a:pPr marL="441325" marR="0" lvl="0" indent="-441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Потребно и довољно да се нацрта кружница је тачка О-центар и дуж ОА-полупречник.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111770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Формирање појма КРУГА</a:t>
            </a:r>
            <a:endParaRPr lang="en-US" b="1" cap="all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1259632" y="2888902"/>
            <a:ext cx="2700337" cy="2700338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rgbClr val="777C8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251520" y="908720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Где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се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налазе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тачке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F и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G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у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односу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mic Sans MS" pitchFamily="66" charset="0"/>
              </a:rPr>
              <a:t>кружницу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en-US" sz="3600" i="1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у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равни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цртежа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?  </a:t>
            </a:r>
            <a:r>
              <a:rPr lang="en-US" sz="28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323998" y="2060699"/>
            <a:ext cx="7992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Обој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тај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део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равни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ограничен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кружницом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auto">
          <a:xfrm>
            <a:off x="4932040" y="3127608"/>
            <a:ext cx="34563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Обојени део равни, заједно са кружницом, чини геометријски објекат који се зове </a:t>
            </a:r>
            <a:r>
              <a:rPr lang="ru-RU" sz="2800" b="1" dirty="0">
                <a:solidFill>
                  <a:prstClr val="black"/>
                </a:solidFill>
                <a:latin typeface="Comic Sans MS" pitchFamily="66" charset="0"/>
              </a:rPr>
              <a:t>круг</a:t>
            </a:r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259632" y="2879610"/>
            <a:ext cx="2700337" cy="2700338"/>
          </a:xfrm>
          <a:prstGeom prst="ellipse">
            <a:avLst/>
          </a:prstGeom>
          <a:noFill/>
          <a:ln w="28575" cap="flat" cmpd="sng" algn="ctr">
            <a:solidFill>
              <a:srgbClr val="777C8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643448" y="4251210"/>
            <a:ext cx="12954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089565" y="420250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2627768" y="3284984"/>
            <a:ext cx="936120" cy="96270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1475656" y="3527796"/>
            <a:ext cx="1116000" cy="684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167720" y="6002704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D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627784" y="4257168"/>
            <a:ext cx="971984" cy="189884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 flipV="1">
            <a:off x="1007480" y="4283804"/>
            <a:ext cx="1583960" cy="223224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863464" y="6300028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627768" y="3275692"/>
            <a:ext cx="179912" cy="9361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>
            <a:off x="2051656" y="4245580"/>
            <a:ext cx="54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3161573" y="3554432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1439528" y="369844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159608" y="3419708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2591656" y="5066600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079488" y="5399890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1943584" y="4202504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1cm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935472" y="4535794"/>
            <a:ext cx="615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H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3455752" y="4895834"/>
            <a:ext cx="4026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S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159608" y="5329623"/>
            <a:ext cx="389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itchFamily="18" charset="2"/>
              </a:rPr>
              <a:t>T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2663664" y="4283858"/>
            <a:ext cx="935360" cy="828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128" name="Straight Connector 127"/>
          <p:cNvCxnSpPr/>
          <p:nvPr/>
        </p:nvCxnSpPr>
        <p:spPr>
          <a:xfrm flipH="1">
            <a:off x="2339752" y="4247762"/>
            <a:ext cx="288032" cy="129600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129" name="Straight Connector 128"/>
          <p:cNvCxnSpPr/>
          <p:nvPr/>
        </p:nvCxnSpPr>
        <p:spPr>
          <a:xfrm flipH="1">
            <a:off x="1366776" y="4247762"/>
            <a:ext cx="1224880" cy="504056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4283968" y="1484635"/>
            <a:ext cx="4320480" cy="584775"/>
          </a:xfrm>
          <a:prstGeom prst="rect">
            <a:avLst/>
          </a:prstGeom>
          <a:solidFill>
            <a:srgbClr val="FFF39D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sr-Latn-R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r>
              <a:rPr kumimoji="0" lang="sr-Cyrl-RS" sz="32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</a:rPr>
              <a:t>Унутар кружнице.</a:t>
            </a:r>
            <a:endParaRPr kumimoji="0" lang="en-US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3431231" y="3068960"/>
            <a:ext cx="572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B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447640" y="3122384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993191" y="3338408"/>
            <a:ext cx="66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C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3813435" y="4073410"/>
            <a:ext cx="506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1655552" y="4058488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G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339752" y="4048036"/>
            <a:ext cx="49404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6" grpId="0"/>
      <p:bldP spid="107" grpId="0" animBg="1"/>
      <p:bldP spid="107" grpId="1" animBg="1"/>
      <p:bldP spid="130" grpId="0" animBg="1"/>
      <p:bldP spid="132" grpId="0"/>
      <p:bldP spid="1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2670448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b="1" u="sng" smtClean="0">
                <a:solidFill>
                  <a:schemeClr val="bg1"/>
                </a:solidFill>
                <a:effectLst/>
                <a:latin typeface="Comic Sans MS" pitchFamily="66" charset="0"/>
              </a:rPr>
              <a:t>Закључак:</a:t>
            </a:r>
            <a:endParaRPr lang="en-US" b="1" u="sng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62956" y="3539152"/>
            <a:ext cx="2700337" cy="2700338"/>
          </a:xfrm>
          <a:prstGeom prst="ellipse">
            <a:avLst/>
          </a:prstGeom>
          <a:solidFill>
            <a:srgbClr val="00E668"/>
          </a:solidFill>
          <a:ln w="28575" cap="flat" cmpd="sng" algn="ctr">
            <a:solidFill>
              <a:srgbClr val="777C8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32931" y="4721840"/>
            <a:ext cx="418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О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404543" y="4732952"/>
            <a:ext cx="519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А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34556" y="4910751"/>
            <a:ext cx="12954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691756" y="4453552"/>
            <a:ext cx="3449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r</a:t>
            </a:r>
            <a:endParaRPr lang="en-US" sz="260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83568" y="3774102"/>
            <a:ext cx="3962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  <a:sym typeface="Symbol" pitchFamily="18" charset="2"/>
              </a:rPr>
              <a:t>К</a:t>
            </a:r>
            <a:endParaRPr lang="en-US" sz="26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4800" y="1983278"/>
            <a:ext cx="8382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Тачка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О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назива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центар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круга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Растојање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од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било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које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тачке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кружнице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до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центра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зове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полупречник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круга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и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обележава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са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72000" y="3581543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Круг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обележава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са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4427984" y="4801215"/>
            <a:ext cx="40316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што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читамо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круг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са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центром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у </a:t>
            </a:r>
            <a:r>
              <a:rPr lang="en-US" sz="2800" dirty="0" err="1">
                <a:solidFill>
                  <a:prstClr val="black"/>
                </a:solidFill>
                <a:latin typeface="Comic Sans MS" pitchFamily="66" charset="0"/>
              </a:rPr>
              <a:t>тачки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О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Comic Sans MS" pitchFamily="66" charset="0"/>
              </a:rPr>
              <a:t>и </a:t>
            </a:r>
            <a:r>
              <a:rPr lang="en-US" sz="2800" smtClean="0">
                <a:solidFill>
                  <a:prstClr val="black"/>
                </a:solidFill>
                <a:latin typeface="Comic Sans MS" pitchFamily="66" charset="0"/>
              </a:rPr>
              <a:t>полупречником 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23528" y="787915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sr-Cyrl-RS" sz="2400" b="1" dirty="0" smtClean="0">
                <a:solidFill>
                  <a:srgbClr val="FF0000"/>
                </a:solidFill>
                <a:latin typeface="Comic Sans MS" pitchFamily="66" charset="0"/>
              </a:rPr>
              <a:t>Дакле, круг је геометријски објекат у равни кога чине кружница и део равни који је унутар те кружнице.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36096" y="4178513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К(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O,r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08" y="1857374"/>
            <a:ext cx="912909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071688" y="1500188"/>
            <a:ext cx="5286375" cy="158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500" y="0"/>
            <a:ext cx="607218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Подела у групе</a:t>
            </a:r>
            <a:br>
              <a:rPr lang="sr-Cyrl-C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следеће радионице</a:t>
            </a:r>
            <a:endParaRPr lang="en-A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716338"/>
            <a:ext cx="4357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4213" y="333375"/>
            <a:ext cx="5586412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Упознавање </a:t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учесника </a:t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 циљевима </a:t>
            </a:r>
            <a:b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програма</a:t>
            </a:r>
            <a:endParaRPr lang="en-AU" sz="54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0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AU" sz="20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827782" y="3861048"/>
            <a:ext cx="43316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chemeClr val="bg1"/>
                </a:solidFill>
                <a:latin typeface="Comic Sans MS" pitchFamily="66" charset="0"/>
              </a:rPr>
              <a:t>Групе </a:t>
            </a: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</a:rPr>
              <a:t>одређују нумеричку вредност броја </a:t>
            </a:r>
            <a:r>
              <a:rPr lang="sr-Cyrl-RS" sz="3600" b="1" smtClean="0">
                <a:solidFill>
                  <a:schemeClr val="bg1"/>
                </a:solidFill>
                <a:latin typeface="Arial Black" panose="020B0A04020102020204" pitchFamily="34" charset="0"/>
                <a:sym typeface="Symbol"/>
              </a:rPr>
              <a:t></a:t>
            </a:r>
            <a:r>
              <a:rPr lang="sr-Cyrl-RS" sz="3000" smtClean="0">
                <a:solidFill>
                  <a:schemeClr val="bg1"/>
                </a:solidFill>
                <a:latin typeface="Comic Sans MS" pitchFamily="66" charset="0"/>
                <a:sym typeface="Symbol"/>
              </a:rPr>
              <a:t>, користећи припремљени материјал.</a:t>
            </a:r>
            <a:endParaRPr lang="sr-Cyrl-RS" sz="3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863080" y="144016"/>
            <a:ext cx="3861048" cy="126876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1</a:t>
            </a:r>
            <a:endParaRPr lang="en-AU" sz="2800" b="1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771" y="2060848"/>
            <a:ext cx="3744317" cy="10081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numCol="1" rtlCol="0" anchor="b">
            <a:prstTxWarp prst="textCanUp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b="1" smtClean="0">
                <a:ln w="222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БРОЈ</a:t>
            </a:r>
            <a:endParaRPr kumimoji="0" lang="en-AU" sz="3000" b="1" i="0" u="none" strike="noStrike" kern="1200" cap="none" spc="0" normalizeH="0" baseline="0" noProof="0">
              <a:ln w="2222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2160" y="1052736"/>
            <a:ext cx="1152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0" b="1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sym typeface="Symbol"/>
              </a:rPr>
              <a:t></a:t>
            </a:r>
            <a:endParaRPr lang="en-US" sz="16000" b="1">
              <a:ln w="22225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74" y="346799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94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43150"/>
            <a:ext cx="6858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51520" y="404664"/>
            <a:ext cx="8712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Број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3200" b="1">
                <a:solidFill>
                  <a:schemeClr val="bg1"/>
                </a:solidFill>
                <a:latin typeface="Comic Sans MS" panose="030F0702030302020204" pitchFamily="66" charset="0"/>
              </a:rPr>
              <a:t>π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(чита се 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пи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је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математичка константа, данас широко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примењивана у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математици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и физици. </a:t>
            </a:r>
            <a:endParaRPr lang="en-U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Њена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приближна вредност је 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3,14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а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дефинише се као </a:t>
            </a:r>
            <a:r>
              <a:rPr lang="ru-RU" sz="2800" b="1">
                <a:solidFill>
                  <a:schemeClr val="bg1"/>
                </a:solidFill>
                <a:latin typeface="Comic Sans MS" panose="030F0702030302020204" pitchFamily="66" charset="0"/>
              </a:rPr>
              <a:t>однос обима и пречника круга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или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као однос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површина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круга и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квадрата над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његовим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полупречником. </a:t>
            </a:r>
            <a:endParaRPr lang="en-U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Пи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је такође познато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као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Архимедова</a:t>
            </a:r>
            <a:r>
              <a:rPr lang="en-US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константа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или 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Лудолфов</a:t>
            </a:r>
            <a:r>
              <a:rPr lang="ru-RU" sz="2800" b="1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број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en-U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пракси се бележи малим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грчким словом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ru-RU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π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Ознака за број π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потиче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од грчке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речи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периметар.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У математику ју је увео Вилијам Џоунс 1707. године, а популаризовао 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ју је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Леонард Ојлер 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1737. </a:t>
            </a:r>
            <a:endParaRPr lang="ru-RU" sz="2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47667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Нумеричка вредност </a:t>
            </a:r>
            <a:r>
              <a:rPr lang="ru-RU" sz="3200" b="1">
                <a:solidFill>
                  <a:schemeClr val="bg1"/>
                </a:solidFill>
                <a:latin typeface="Comic Sans MS" panose="030F0702030302020204" pitchFamily="66" charset="0"/>
              </a:rPr>
              <a:t> π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 заокружена на 64 децимална места је: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682805"/>
            <a:ext cx="7488832" cy="10464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400" b="1" smtClean="0">
                <a:solidFill>
                  <a:schemeClr val="bg1"/>
                </a:solidFill>
              </a:rPr>
              <a:t>3,14</a:t>
            </a:r>
            <a:r>
              <a:rPr lang="en-US" sz="2800" smtClean="0">
                <a:solidFill>
                  <a:schemeClr val="bg1"/>
                </a:solidFill>
              </a:rPr>
              <a:t>159</a:t>
            </a:r>
            <a:r>
              <a:rPr lang="en-US" sz="2800">
                <a:solidFill>
                  <a:schemeClr val="bg1"/>
                </a:solidFill>
              </a:rPr>
              <a:t> 26535 89793 23846 26433 83279 50288 41971 69399 37510 58209 74944 5923</a:t>
            </a:r>
            <a:endParaRPr lang="ru-RU" sz="2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996366"/>
            <a:ext cx="74888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Пи је ирационалан број, што значи да се његова вредност не може изразити преко разломака. Због тога његов децимални запис нема краја и није периодичан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Током историје математике вршено је много покушаја да се што прецизније израчуна вредност броја π</a:t>
            </a:r>
            <a:r>
              <a:rPr lang="ru-RU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и разуме његова природа.</a:t>
            </a:r>
          </a:p>
        </p:txBody>
      </p:sp>
    </p:spTree>
    <p:extLst>
      <p:ext uri="{BB962C8B-B14F-4D97-AF65-F5344CB8AC3E}">
        <p14:creationId xmlns:p14="http://schemas.microsoft.com/office/powerpoint/2010/main" val="25855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827782" y="3861048"/>
            <a:ext cx="43316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3000" smtClean="0">
                <a:solidFill>
                  <a:sysClr val="windowText" lastClr="000000"/>
                </a:solidFill>
                <a:latin typeface="Comic Sans MS" pitchFamily="66" charset="0"/>
              </a:rPr>
              <a:t>Како охрабрити ученике да реше следеће задатке?</a:t>
            </a:r>
          </a:p>
        </p:txBody>
      </p:sp>
      <p:sp>
        <p:nvSpPr>
          <p:cNvPr id="6" name="Cloud 5"/>
          <p:cNvSpPr/>
          <p:nvPr/>
        </p:nvSpPr>
        <p:spPr>
          <a:xfrm>
            <a:off x="1863080" y="144016"/>
            <a:ext cx="3861048" cy="126876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en-US" sz="2800" b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</a:t>
            </a:r>
            <a:endParaRPr lang="en-AU" sz="2800" b="1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1916832"/>
            <a:ext cx="4572000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78155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noProof="0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Задаци</a:t>
            </a:r>
            <a:endParaRPr kumimoji="0" lang="en-AU" sz="3000" b="1" i="0" u="none" strike="noStrike" kern="1200" cap="none" spc="0" normalizeH="0" baseline="0" noProof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256039" y="3429000"/>
            <a:ext cx="2700337" cy="27003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7673" y="450912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  </a:t>
            </a:r>
            <a:r>
              <a:rPr lang="sr-Latn-CS" altLang="en-US" sz="2400" b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 </a:t>
            </a:r>
            <a:r>
              <a:rPr lang="sr-Latn-CS" altLang="en-US" sz="2400" b="1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</a:t>
            </a:r>
          </a:p>
        </p:txBody>
      </p:sp>
      <p:cxnSp>
        <p:nvCxnSpPr>
          <p:cNvPr id="11" name="Straight Connector 10"/>
          <p:cNvCxnSpPr>
            <a:endCxn id="9" idx="6"/>
          </p:cNvCxnSpPr>
          <p:nvPr/>
        </p:nvCxnSpPr>
        <p:spPr>
          <a:xfrm flipV="1">
            <a:off x="6641926" y="4779169"/>
            <a:ext cx="1314450" cy="68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68692" y="4376717"/>
            <a:ext cx="29527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6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endParaRPr lang="en-US" altLang="en-US" sz="2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8184" y="4725144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b="1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О</a:t>
            </a:r>
            <a:endParaRPr lang="en-US" altLang="en-US" sz="2400" b="1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53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9" grpId="0" animBg="1"/>
      <p:bldP spid="9" grpId="1" animBg="1"/>
      <p:bldP spid="10" grpId="0"/>
      <p:bldP spid="12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92890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115616" y="188640"/>
            <a:ext cx="6707088" cy="1281807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auto">
              <a:spcAft>
                <a:spcPts val="0"/>
              </a:spcAft>
            </a:pPr>
            <a:r>
              <a:rPr lang="sr-Cyrl-R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ОД ИДЕЈЕ ДО РЕАЛИЗАЦИЈЕ</a:t>
            </a:r>
            <a:endParaRPr kumimoji="0" lang="en-US" sz="44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50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3850" y="332656"/>
            <a:ext cx="8280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600" dirty="0">
                <a:solidFill>
                  <a:schemeClr val="bg1"/>
                </a:solidFill>
                <a:latin typeface="Comic Sans MS" pitchFamily="66" charset="0"/>
              </a:rPr>
              <a:t>Ученике треба упућивати да сопственим речима објасне како </a:t>
            </a:r>
            <a:r>
              <a:rPr lang="sr-Latn-CS" sz="2600" b="1" dirty="0">
                <a:solidFill>
                  <a:schemeClr val="bg1"/>
                </a:solidFill>
                <a:latin typeface="Comic Sans MS" pitchFamily="66" charset="0"/>
              </a:rPr>
              <a:t>расу</a:t>
            </a: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ђ</a:t>
            </a:r>
            <a:r>
              <a:rPr lang="sr-Latn-CS" sz="2600" b="1" dirty="0">
                <a:solidFill>
                  <a:schemeClr val="bg1"/>
                </a:solidFill>
                <a:latin typeface="Comic Sans MS" pitchFamily="66" charset="0"/>
              </a:rPr>
              <a:t>ују</a:t>
            </a:r>
            <a:r>
              <a:rPr lang="sr-Latn-CS" sz="2600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2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600" dirty="0">
                <a:solidFill>
                  <a:schemeClr val="bg1"/>
                </a:solidFill>
                <a:latin typeface="Comic Sans MS" pitchFamily="66" charset="0"/>
              </a:rPr>
              <a:t>а то их свакако тера да мисле о </a:t>
            </a:r>
            <a:r>
              <a:rPr lang="sr-Latn-CS" sz="2600" dirty="0" smtClean="0">
                <a:solidFill>
                  <a:schemeClr val="bg1"/>
                </a:solidFill>
                <a:latin typeface="Comic Sans MS" pitchFamily="66" charset="0"/>
              </a:rPr>
              <a:t>мишљењу</a:t>
            </a:r>
            <a:r>
              <a:rPr lang="sr-Cyrl-RS" sz="2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5324620"/>
              </p:ext>
            </p:extLst>
          </p:nvPr>
        </p:nvGraphicFramePr>
        <p:xfrm>
          <a:off x="251520" y="2060848"/>
          <a:ext cx="8712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1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>
            <a:spLocks noChangeAspect="1"/>
          </p:cNvSpPr>
          <p:nvPr/>
        </p:nvSpPr>
        <p:spPr>
          <a:xfrm>
            <a:off x="2915816" y="2169021"/>
            <a:ext cx="3276203" cy="3276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16238" y="3429000"/>
            <a:ext cx="32400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  <a:latin typeface="Comic Sans MS" pitchFamily="66" charset="0"/>
              </a:rPr>
              <a:t>РАСУЂИВАЊЕ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САМОПОУЗДАЊЕ</a:t>
            </a:r>
          </a:p>
        </p:txBody>
      </p:sp>
    </p:spTree>
    <p:extLst>
      <p:ext uri="{BB962C8B-B14F-4D97-AF65-F5344CB8AC3E}">
        <p14:creationId xmlns:p14="http://schemas.microsoft.com/office/powerpoint/2010/main" val="27764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251520" y="1412776"/>
            <a:ext cx="8352928" cy="5301208"/>
          </a:xfrm>
          <a:prstGeom prst="horizontalScroll">
            <a:avLst>
              <a:gd name="adj" fmla="val 8187"/>
            </a:avLst>
          </a:prstGeom>
          <a:solidFill>
            <a:srgbClr val="FFDCC5"/>
          </a:solidFill>
          <a:ln w="12700" cap="flat" cmpd="sng" algn="ctr">
            <a:solidFill>
              <a:srgbClr val="575F6D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55576" y="1889448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Шта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би се догодило када би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..</a:t>
            </a:r>
            <a:r>
              <a:rPr lang="sr-Cyrl-R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?</a:t>
            </a:r>
            <a:endParaRPr lang="en-US" sz="30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266700" indent="-2667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Уочаваш ли 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законитост?</a:t>
            </a:r>
            <a:endParaRPr lang="sr-Cyrl-RS" sz="30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266700" indent="-2667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Можеш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ли да предвидиш следећи </a:t>
            </a:r>
            <a:r>
              <a:rPr lang="sr-Cyrl-R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корак?</a:t>
            </a:r>
            <a:endParaRPr lang="sr-Cyrl-RS" sz="30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266700" indent="-2667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Шта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си урадио у претходном 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кораку?</a:t>
            </a:r>
            <a:endParaRPr lang="sr-Cyrl-RS" sz="3000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266700" indent="-266700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Какве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све сличности постоје 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изме</a:t>
            </a:r>
            <a:r>
              <a:rPr lang="sr-Cyrl-R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ђ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твог начина решавања задатака и начина на који га је решила твоја другарица?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11663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sr-Cyrl-R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СЛЕДЕЋА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Latn-CS" sz="3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ПИТАЊА ПОДСТИЧУ УЧЕНИКЕ НА ТО ДА ПРАВЕ ПРЕТПОСТАВКЕ И РЕШАВАЈУ </a:t>
            </a:r>
            <a:r>
              <a:rPr lang="sr-Latn-C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ПРОБЛЕМЕ</a:t>
            </a:r>
            <a:r>
              <a:rPr lang="sr-Cyrl-RS" sz="3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en-US" sz="30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07504" y="260648"/>
            <a:ext cx="8892480" cy="6641976"/>
          </a:xfrm>
          <a:prstGeom prst="horizontalScroll">
            <a:avLst>
              <a:gd name="adj" fmla="val 5003"/>
            </a:avLst>
          </a:prstGeom>
          <a:solidFill>
            <a:srgbClr val="FFDCC5"/>
          </a:solidFill>
          <a:ln w="12700" cap="flat" cmpd="sng" algn="ctr">
            <a:solidFill>
              <a:srgbClr val="575F6D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585256"/>
            <a:ext cx="8604448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рад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задатку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укључено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бављење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значајним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математичким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појмовима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односима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подстиче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мишљење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вишег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нивоа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захтева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од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размишљају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неку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сврху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води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разумевању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важних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математичких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идеја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које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основи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ре</a:t>
            </a:r>
            <a:r>
              <a:rPr lang="sr-Cyrl-RS" sz="2800" dirty="0" smtClean="0">
                <a:solidFill>
                  <a:schemeClr val="bg1"/>
                </a:solidFill>
                <a:latin typeface="Comic Sans MS" pitchFamily="66" charset="0"/>
              </a:rPr>
              <a:t>ш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ења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занимљив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већини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48570"/>
            <a:ext cx="864096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СЛЕДЕЋА ПИТАЊА СУ КЉУЧНА КАДА ЈЕ РЕЧ О ИЗБОРУ ЗАДАТАКА:</a:t>
            </a:r>
            <a:endParaRPr lang="en-US" b="1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8" y="-12551"/>
            <a:ext cx="1480147" cy="142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72728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Циљеви програма </a:t>
            </a:r>
            <a:r>
              <a:rPr lang="sr-Cyrl-C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sr-Latn-CS" sz="3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6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7086" y="1001266"/>
            <a:ext cx="6372000" cy="1588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547664" y="1376816"/>
            <a:ext cx="1695103" cy="396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6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општи</a:t>
            </a:r>
            <a:endParaRPr lang="en-AU" sz="2600" b="1" u="sng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>
          <a:xfrm>
            <a:off x="5004048" y="1289298"/>
            <a:ext cx="3168352" cy="48351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26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специфични</a:t>
            </a:r>
            <a:endParaRPr lang="en-AU" sz="2600" b="1" u="sng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107504" y="1844824"/>
            <a:ext cx="4068763" cy="3096344"/>
          </a:xfrm>
        </p:spPr>
        <p:txBody>
          <a:bodyPr rtlCol="0">
            <a:normAutofit/>
          </a:bodyPr>
          <a:lstStyle/>
          <a:p>
            <a:pPr marL="228600" indent="-206375">
              <a:spcAft>
                <a:spcPts val="1200"/>
              </a:spcAft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b="1" smtClean="0">
                <a:solidFill>
                  <a:schemeClr val="bg1"/>
                </a:solidFill>
                <a:latin typeface="Comic Sans MS" pitchFamily="66" charset="0"/>
              </a:rPr>
              <a:t>Продубљивање </a:t>
            </a:r>
            <a:r>
              <a:rPr lang="ru-RU" sz="1400" b="1">
                <a:solidFill>
                  <a:schemeClr val="bg1"/>
                </a:solidFill>
                <a:latin typeface="Comic Sans MS" pitchFamily="66" charset="0"/>
              </a:rPr>
              <a:t>математичких знања и примена у решавању задатака из животне праксе;</a:t>
            </a:r>
          </a:p>
          <a:p>
            <a:pPr marL="228600" indent="-206375">
              <a:spcAft>
                <a:spcPts val="1200"/>
              </a:spcAft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b="1" smtClean="0">
                <a:solidFill>
                  <a:schemeClr val="bg1"/>
                </a:solidFill>
                <a:latin typeface="Comic Sans MS" pitchFamily="66" charset="0"/>
              </a:rPr>
              <a:t>Подстицање </a:t>
            </a:r>
            <a:r>
              <a:rPr lang="ru-RU" sz="1400" b="1">
                <a:solidFill>
                  <a:schemeClr val="bg1"/>
                </a:solidFill>
                <a:latin typeface="Comic Sans MS" pitchFamily="66" charset="0"/>
              </a:rPr>
              <a:t>радозналости ученика;</a:t>
            </a:r>
          </a:p>
          <a:p>
            <a:pPr marL="228600" indent="-206375">
              <a:spcAft>
                <a:spcPts val="1200"/>
              </a:spcAft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b="1" smtClean="0">
                <a:solidFill>
                  <a:schemeClr val="bg1"/>
                </a:solidFill>
                <a:latin typeface="Comic Sans MS" pitchFamily="66" charset="0"/>
              </a:rPr>
              <a:t>Мотивисање </a:t>
            </a:r>
            <a:r>
              <a:rPr lang="ru-RU" sz="1400" b="1">
                <a:solidFill>
                  <a:schemeClr val="bg1"/>
                </a:solidFill>
                <a:latin typeface="Comic Sans MS" pitchFamily="66" charset="0"/>
              </a:rPr>
              <a:t>учитеља да примењују креативну дидактичко-методичку технологију рада;</a:t>
            </a:r>
          </a:p>
          <a:p>
            <a:pPr marL="228600" indent="-206375">
              <a:spcAft>
                <a:spcPts val="1200"/>
              </a:spcAft>
              <a:buClrTx/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b="1" smtClean="0">
                <a:solidFill>
                  <a:schemeClr val="bg1"/>
                </a:solidFill>
                <a:latin typeface="Comic Sans MS" pitchFamily="66" charset="0"/>
              </a:rPr>
              <a:t>Обучавање </a:t>
            </a:r>
            <a:r>
              <a:rPr lang="ru-RU" sz="1400" b="1">
                <a:solidFill>
                  <a:schemeClr val="bg1"/>
                </a:solidFill>
                <a:latin typeface="Comic Sans MS" pitchFamily="66" charset="0"/>
              </a:rPr>
              <a:t>ученика у коришћењу разноврсних извора знања</a:t>
            </a:r>
            <a:endParaRPr lang="en-US" sz="1400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40" name="Content Placeholder 16"/>
          <p:cNvSpPr>
            <a:spLocks noGrp="1"/>
          </p:cNvSpPr>
          <p:nvPr>
            <p:ph sz="quarter" idx="4"/>
          </p:nvPr>
        </p:nvSpPr>
        <p:spPr>
          <a:xfrm>
            <a:off x="4075261" y="1772816"/>
            <a:ext cx="4889227" cy="4824536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Препознавање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 уважавање индивидуалних способности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могућности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 потреба ученика за учење математике.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Стицање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знања кроз праћење и вредновање постигнућа ученика у односу на захтеве образовних стандарда.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Стицање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способности изражавања математичким језиком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јасност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 прецизност изражавања.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Развијање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способности посматрања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опажања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и логичког, критичког, стваралачког и апстрактног мишљења.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Развијање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математичке радозналости.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Упознавање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са појмом основних равних и просторних геометријских фигура и њихових узајамних односа.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Развијање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радних навика.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Јачање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компетенција учитеља у раду са талентованим </a:t>
            </a: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ученицима.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Comic Sans MS" pitchFamily="66" charset="0"/>
              </a:rPr>
              <a:t>Јачање компетенција учитеља у </a:t>
            </a:r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</a:rPr>
              <a:t>коришћењу мултимедијалних средстава за презентовање и интерпретирање садржаја математике.</a:t>
            </a:r>
            <a:endParaRPr lang="ru-RU" sz="1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8911" y="5373216"/>
            <a:ext cx="3816350" cy="8463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Које компетенције развија?</a:t>
            </a:r>
          </a:p>
          <a:p>
            <a:pPr algn="ctr"/>
            <a:r>
              <a:rPr lang="ru-RU" sz="2400" b="1" smtClean="0">
                <a:solidFill>
                  <a:schemeClr val="bg1"/>
                </a:solidFill>
                <a:latin typeface="Comic Sans MS" pitchFamily="66" charset="0"/>
              </a:rPr>
              <a:t>К1</a:t>
            </a:r>
            <a:endParaRPr lang="en-A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2008" y="260648"/>
            <a:ext cx="8964488" cy="6641976"/>
          </a:xfrm>
          <a:prstGeom prst="horizontalScroll">
            <a:avLst>
              <a:gd name="adj" fmla="val 5003"/>
            </a:avLst>
          </a:prstGeom>
          <a:solidFill>
            <a:srgbClr val="FFDCC5"/>
          </a:solidFill>
          <a:ln w="12700" cap="flat" cmpd="sng" algn="ctr">
            <a:solidFill>
              <a:srgbClr val="575F6D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585256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задатак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омогућује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различите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начине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долажења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до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решења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како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би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ученици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различитим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способностима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потребама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искуством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могли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ангажовати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појединим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аспектима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тог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елементи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довољно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инструкција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, а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при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том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битно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ограничавају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начине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које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ученици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могу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размишљају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о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задатку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задати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поступци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могу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сматрати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средством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а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нечим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обавезним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5113" lvl="0" indent="-265113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ли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се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од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ученика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тражи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размишљају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разговарају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с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другима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о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сопственом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мишљењу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начину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рада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sr-Latn-C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8570"/>
            <a:ext cx="864096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СЛЕДЕЋА ПИТАЊА СУ КЉУЧНА КАДА ЈЕ РЕЧ О ИЗБОРУ ЗАДАТАКА:</a:t>
            </a:r>
            <a:endParaRPr lang="en-US" b="1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381000" y="6096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ЗАДАТАК 1.</a:t>
            </a:r>
          </a:p>
        </p:txBody>
      </p:sp>
      <p:sp>
        <p:nvSpPr>
          <p:cNvPr id="10" name="Arc 9"/>
          <p:cNvSpPr/>
          <p:nvPr/>
        </p:nvSpPr>
        <p:spPr>
          <a:xfrm rot="9706255">
            <a:off x="669809" y="3092567"/>
            <a:ext cx="1403350" cy="1403350"/>
          </a:xfrm>
          <a:prstGeom prst="arc">
            <a:avLst>
              <a:gd name="adj1" fmla="val 4522740"/>
              <a:gd name="adj2" fmla="val 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1148646" y="4811713"/>
            <a:ext cx="441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C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TextBox 14"/>
          <p:cNvSpPr txBox="1">
            <a:spLocks noChangeArrowheads="1"/>
          </p:cNvSpPr>
          <p:nvPr/>
        </p:nvSpPr>
        <p:spPr bwMode="auto">
          <a:xfrm>
            <a:off x="3494956" y="4800600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C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4" name="TextBox 15"/>
          <p:cNvSpPr txBox="1">
            <a:spLocks noChangeArrowheads="1"/>
          </p:cNvSpPr>
          <p:nvPr/>
        </p:nvSpPr>
        <p:spPr bwMode="auto">
          <a:xfrm>
            <a:off x="5480971" y="4800600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R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TextBox 16"/>
          <p:cNvSpPr txBox="1">
            <a:spLocks noChangeArrowheads="1"/>
          </p:cNvSpPr>
          <p:nvPr/>
        </p:nvSpPr>
        <p:spPr bwMode="auto">
          <a:xfrm>
            <a:off x="7247952" y="4800600"/>
            <a:ext cx="41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Latn-C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810000" y="228600"/>
            <a:ext cx="3124200" cy="1524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RS" b="1">
                <a:solidFill>
                  <a:prstClr val="black"/>
                </a:solidFill>
                <a:latin typeface="Comic Sans MS" pitchFamily="66" charset="0"/>
              </a:rPr>
              <a:t>ПРЕПОЗНАЈ</a:t>
            </a:r>
            <a:endParaRPr lang="en-US" b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60032" y="2996952"/>
            <a:ext cx="1403350" cy="140335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32672" y="3532743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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19978" y="3356992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O</a:t>
            </a:r>
            <a:endParaRPr lang="en-US" b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0112" y="3714304"/>
            <a:ext cx="685800" cy="2728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800350" y="3124200"/>
            <a:ext cx="1334532" cy="1372217"/>
          </a:xfrm>
          <a:custGeom>
            <a:avLst/>
            <a:gdLst>
              <a:gd name="connsiteX0" fmla="*/ 0 w 1334532"/>
              <a:gd name="connsiteY0" fmla="*/ 590550 h 1372217"/>
              <a:gd name="connsiteX1" fmla="*/ 114300 w 1334532"/>
              <a:gd name="connsiteY1" fmla="*/ 0 h 1372217"/>
              <a:gd name="connsiteX2" fmla="*/ 114300 w 1334532"/>
              <a:gd name="connsiteY2" fmla="*/ 0 h 1372217"/>
              <a:gd name="connsiteX3" fmla="*/ 781050 w 1334532"/>
              <a:gd name="connsiteY3" fmla="*/ 57150 h 1372217"/>
              <a:gd name="connsiteX4" fmla="*/ 781050 w 1334532"/>
              <a:gd name="connsiteY4" fmla="*/ 57150 h 1372217"/>
              <a:gd name="connsiteX5" fmla="*/ 571500 w 1334532"/>
              <a:gd name="connsiteY5" fmla="*/ 819150 h 1372217"/>
              <a:gd name="connsiteX6" fmla="*/ 1276350 w 1334532"/>
              <a:gd name="connsiteY6" fmla="*/ 666750 h 1372217"/>
              <a:gd name="connsiteX7" fmla="*/ 1162050 w 1334532"/>
              <a:gd name="connsiteY7" fmla="*/ 1352550 h 1372217"/>
              <a:gd name="connsiteX8" fmla="*/ 114300 w 1334532"/>
              <a:gd name="connsiteY8" fmla="*/ 1200150 h 1372217"/>
              <a:gd name="connsiteX9" fmla="*/ 114300 w 1334532"/>
              <a:gd name="connsiteY9" fmla="*/ 1200150 h 1372217"/>
              <a:gd name="connsiteX10" fmla="*/ 114300 w 1334532"/>
              <a:gd name="connsiteY10" fmla="*/ 1219200 h 13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4532" h="1372217">
                <a:moveTo>
                  <a:pt x="0" y="590550"/>
                </a:moveTo>
                <a:lnTo>
                  <a:pt x="114300" y="0"/>
                </a:lnTo>
                <a:lnTo>
                  <a:pt x="114300" y="0"/>
                </a:lnTo>
                <a:lnTo>
                  <a:pt x="781050" y="57150"/>
                </a:lnTo>
                <a:lnTo>
                  <a:pt x="781050" y="57150"/>
                </a:lnTo>
                <a:cubicBezTo>
                  <a:pt x="746125" y="184150"/>
                  <a:pt x="488950" y="717550"/>
                  <a:pt x="571500" y="819150"/>
                </a:cubicBezTo>
                <a:cubicBezTo>
                  <a:pt x="654050" y="920750"/>
                  <a:pt x="1177925" y="577850"/>
                  <a:pt x="1276350" y="666750"/>
                </a:cubicBezTo>
                <a:cubicBezTo>
                  <a:pt x="1374775" y="755650"/>
                  <a:pt x="1355725" y="1263650"/>
                  <a:pt x="1162050" y="1352550"/>
                </a:cubicBezTo>
                <a:cubicBezTo>
                  <a:pt x="968375" y="1441450"/>
                  <a:pt x="114300" y="1200150"/>
                  <a:pt x="114300" y="1200150"/>
                </a:cubicBezTo>
                <a:lnTo>
                  <a:pt x="114300" y="1200150"/>
                </a:lnTo>
                <a:lnTo>
                  <a:pt x="114300" y="12192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14493665">
            <a:off x="6629081" y="3099215"/>
            <a:ext cx="1825309" cy="1408233"/>
          </a:xfrm>
          <a:custGeom>
            <a:avLst/>
            <a:gdLst>
              <a:gd name="connsiteX0" fmla="*/ 400369 w 1825309"/>
              <a:gd name="connsiteY0" fmla="*/ 1308982 h 1408233"/>
              <a:gd name="connsiteX1" fmla="*/ 319 w 1825309"/>
              <a:gd name="connsiteY1" fmla="*/ 889882 h 1408233"/>
              <a:gd name="connsiteX2" fmla="*/ 457519 w 1825309"/>
              <a:gd name="connsiteY2" fmla="*/ 261232 h 1408233"/>
              <a:gd name="connsiteX3" fmla="*/ 1276669 w 1825309"/>
              <a:gd name="connsiteY3" fmla="*/ 32632 h 1408233"/>
              <a:gd name="connsiteX4" fmla="*/ 1505269 w 1825309"/>
              <a:gd name="connsiteY4" fmla="*/ 927982 h 1408233"/>
              <a:gd name="connsiteX5" fmla="*/ 1791019 w 1825309"/>
              <a:gd name="connsiteY5" fmla="*/ 775582 h 1408233"/>
              <a:gd name="connsiteX6" fmla="*/ 1657669 w 1825309"/>
              <a:gd name="connsiteY6" fmla="*/ 1385182 h 1408233"/>
              <a:gd name="connsiteX7" fmla="*/ 343219 w 1825309"/>
              <a:gd name="connsiteY7" fmla="*/ 1289932 h 1408233"/>
              <a:gd name="connsiteX8" fmla="*/ 343219 w 1825309"/>
              <a:gd name="connsiteY8" fmla="*/ 1289932 h 14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309" h="1408233">
                <a:moveTo>
                  <a:pt x="400369" y="1308982"/>
                </a:moveTo>
                <a:cubicBezTo>
                  <a:pt x="195581" y="1186744"/>
                  <a:pt x="-9206" y="1064507"/>
                  <a:pt x="319" y="889882"/>
                </a:cubicBezTo>
                <a:cubicBezTo>
                  <a:pt x="9844" y="715257"/>
                  <a:pt x="244794" y="404107"/>
                  <a:pt x="457519" y="261232"/>
                </a:cubicBezTo>
                <a:cubicBezTo>
                  <a:pt x="670244" y="118357"/>
                  <a:pt x="1102044" y="-78493"/>
                  <a:pt x="1276669" y="32632"/>
                </a:cubicBezTo>
                <a:cubicBezTo>
                  <a:pt x="1451294" y="143757"/>
                  <a:pt x="1419544" y="804157"/>
                  <a:pt x="1505269" y="927982"/>
                </a:cubicBezTo>
                <a:cubicBezTo>
                  <a:pt x="1590994" y="1051807"/>
                  <a:pt x="1765619" y="699382"/>
                  <a:pt x="1791019" y="775582"/>
                </a:cubicBezTo>
                <a:cubicBezTo>
                  <a:pt x="1816419" y="851782"/>
                  <a:pt x="1898969" y="1299457"/>
                  <a:pt x="1657669" y="1385182"/>
                </a:cubicBezTo>
                <a:cubicBezTo>
                  <a:pt x="1416369" y="1470907"/>
                  <a:pt x="343219" y="1289932"/>
                  <a:pt x="343219" y="1289932"/>
                </a:cubicBezTo>
                <a:lnTo>
                  <a:pt x="343219" y="1289932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5867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sz="2400" dirty="0" err="1">
                <a:solidFill>
                  <a:srgbClr val="000000"/>
                </a:solidFill>
                <a:latin typeface="Comic Sans MS" pitchFamily="66" charset="0"/>
              </a:rPr>
              <a:t>Одговор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в)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381000" y="1889125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mtClean="0">
                <a:solidFill>
                  <a:schemeClr val="bg1"/>
                </a:solidFill>
                <a:latin typeface="Comic Sans MS" pitchFamily="66" charset="0"/>
              </a:rPr>
              <a:t>Која од нацртаних линија приказује кружницу?</a:t>
            </a:r>
            <a:endParaRPr lang="en-US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71328" y="2971800"/>
            <a:ext cx="49530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334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810000" y="188640"/>
            <a:ext cx="4267200" cy="1524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sr-Cyrl-RS">
                <a:solidFill>
                  <a:schemeClr val="bg1"/>
                </a:solidFill>
                <a:latin typeface="Comic Sans MS" panose="030F0702030302020204" pitchFamily="66" charset="0"/>
              </a:rPr>
              <a:t>КОНСТРУИШИ </a:t>
            </a:r>
            <a:endParaRPr lang="en-US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sr-Cyrl-RS" smtClean="0">
                <a:solidFill>
                  <a:schemeClr val="bg1"/>
                </a:solidFill>
                <a:latin typeface="Comic Sans MS" panose="030F0702030302020204" pitchFamily="66" charset="0"/>
              </a:rPr>
              <a:t>И </a:t>
            </a:r>
            <a:r>
              <a:rPr lang="sr-Cyrl-RS" dirty="0">
                <a:solidFill>
                  <a:schemeClr val="bg1"/>
                </a:solidFill>
                <a:latin typeface="Comic Sans MS" panose="030F0702030302020204" pitchFamily="66" charset="0"/>
              </a:rPr>
              <a:t>ОБОЈИ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680991" y="3429000"/>
            <a:ext cx="2700337" cy="2700338"/>
          </a:xfrm>
          <a:prstGeom prst="ellipse">
            <a:avLst/>
          </a:prstGeom>
          <a:solidFill>
            <a:srgbClr val="858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52288" y="4572000"/>
            <a:ext cx="567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sr-Latn-CS" altLang="en-US" sz="2000" b="1">
                <a:solidFill>
                  <a:schemeClr val="bg1"/>
                </a:solidFill>
                <a:sym typeface="Symbol" pitchFamily="18" charset="2"/>
              </a:rPr>
              <a:t> </a:t>
            </a:r>
            <a:endParaRPr lang="en-US" altLang="en-US" sz="2000" b="1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 altLang="en-US" sz="2000" b="1">
                <a:solidFill>
                  <a:schemeClr val="bg1"/>
                </a:solidFill>
                <a:sym typeface="Symbol" pitchFamily="18" charset="2"/>
              </a:rPr>
              <a:t>О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066878" y="4789488"/>
            <a:ext cx="1314450" cy="11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144368" y="4293096"/>
            <a:ext cx="939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=3cm</a:t>
            </a:r>
            <a:endParaRPr lang="en-US" alt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644558" y="342900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000" b="1" i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</a:t>
            </a:r>
            <a:endParaRPr lang="en-US" altLang="en-US" sz="3000" b="1" i="1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38944" y="30480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500" dirty="0">
                <a:solidFill>
                  <a:prstClr val="black"/>
                </a:solidFill>
                <a:latin typeface="Comic Sans MS" pitchFamily="66" charset="0"/>
              </a:rPr>
              <a:t>Решење:</a:t>
            </a:r>
            <a:endParaRPr lang="en-US" sz="25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1844824"/>
            <a:ext cx="8305800" cy="9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Конструиши кружницу </a:t>
            </a:r>
            <a:r>
              <a:rPr lang="en-US" altLang="en-US" sz="25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0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O,3cm)</a:t>
            </a:r>
            <a:r>
              <a:rPr lang="sr-Latn-C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. Унутрашњу област обоји плавом бојом, а спољашњу </a:t>
            </a:r>
            <a:r>
              <a:rPr lang="en-U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жутом</a:t>
            </a:r>
            <a:r>
              <a:rPr lang="sr-Latn-C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7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20" grpId="1" animBg="1"/>
      <p:bldP spid="21" grpId="0"/>
      <p:bldP spid="24" grpId="0"/>
      <p:bldP spid="25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457700" cy="2448272"/>
          </a:xfrm>
        </p:spPr>
        <p:txBody>
          <a:bodyPr>
            <a:normAutofit fontScale="92500"/>
          </a:bodyPr>
          <a:lstStyle/>
          <a:p>
            <a:pPr marL="342900" lvl="0" indent="-342900">
              <a:buClr>
                <a:schemeClr val="accent1"/>
              </a:buClr>
              <a:buSzPct val="70000"/>
              <a:buFont typeface="Wingdings 2" panose="05020102010507070707" pitchFamily="18" charset="2"/>
              <a:buChar char=""/>
            </a:pP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Kоје су дужи на слици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285750">
              <a:buNone/>
            </a:pP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А</a:t>
            </a: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)  краће од 3 сm</a:t>
            </a: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  <a:endParaRPr lang="en-US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285750">
              <a:buNone/>
            </a:pP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Б</a:t>
            </a: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)  дуже од  3 сm;</a:t>
            </a:r>
            <a:endParaRPr lang="en-US" sz="28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285750">
              <a:buNone/>
            </a:pPr>
            <a:r>
              <a:rPr lang="sr-Latn-C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В)  </a:t>
            </a:r>
            <a:r>
              <a:rPr lang="sr-Latn-CS" sz="2800">
                <a:solidFill>
                  <a:schemeClr val="bg1"/>
                </a:solidFill>
                <a:latin typeface="Comic Sans MS" panose="030F0702030302020204" pitchFamily="66" charset="0"/>
              </a:rPr>
              <a:t>тачно 3 сm; </a:t>
            </a:r>
            <a:endParaRPr lang="sr-Cyrl-R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285750">
              <a:buNone/>
            </a:pP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Г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)  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тачно 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6 сm ? </a:t>
            </a:r>
            <a:endParaRPr lang="sr-Latn-CS" sz="25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8382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sr-Cyrl-RS" sz="240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sr-Cyrl-RS" sz="2400" b="1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en-US" sz="2400" b="1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sr-Cyrl-RS" sz="2400" b="1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9" name="Explosion 1 78"/>
          <p:cNvSpPr/>
          <p:nvPr/>
        </p:nvSpPr>
        <p:spPr>
          <a:xfrm>
            <a:off x="3733800" y="152400"/>
            <a:ext cx="3429000" cy="1676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>
                <a:solidFill>
                  <a:schemeClr val="bg1"/>
                </a:solidFill>
                <a:latin typeface="Comic Sans MS" pitchFamily="66" charset="0"/>
              </a:rPr>
              <a:t>ПОКАЖИ ШТА ЗНАШ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3" t="17417" r="9339" b="5853"/>
          <a:stretch/>
        </p:blipFill>
        <p:spPr bwMode="auto">
          <a:xfrm>
            <a:off x="4769024" y="1992288"/>
            <a:ext cx="36747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4955684"/>
            <a:ext cx="6250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А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)   краћa  од 3 сm   je дуж  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OE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;                                                        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Б)   дуже од  3 сm  су дужи:  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OD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  и  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AC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В)   тачно 3 сm  су дужи: 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OA,OB  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 OC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;                                                                                        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Г)   тачно 6 сm   je дуж   </a:t>
            </a:r>
            <a:r>
              <a:rPr lang="sr-Latn-CS" sz="2400" b="1">
                <a:solidFill>
                  <a:schemeClr val="bg1"/>
                </a:solidFill>
                <a:latin typeface="Comic Sans MS" panose="030F0702030302020204" pitchFamily="66" charset="0"/>
              </a:rPr>
              <a:t>AC</a:t>
            </a:r>
            <a:r>
              <a:rPr lang="sr-Latn-CS" sz="2400">
                <a:solidFill>
                  <a:schemeClr val="bg1"/>
                </a:solidFill>
                <a:latin typeface="Comic Sans MS" panose="030F0702030302020204" pitchFamily="66" charset="0"/>
              </a:rPr>
              <a:t>.                                                                         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4770998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>
                <a:solidFill>
                  <a:schemeClr val="bg1"/>
                </a:solidFill>
                <a:latin typeface="Comic Sans MS" pitchFamily="66" charset="0"/>
              </a:rPr>
              <a:t>Решење:</a:t>
            </a:r>
            <a:endParaRPr lang="en-US" sz="2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51520" y="1443608"/>
            <a:ext cx="8507288" cy="1409328"/>
          </a:xfrm>
        </p:spPr>
        <p:txBody>
          <a:bodyPr>
            <a:noAutofit/>
          </a:bodyPr>
          <a:lstStyle/>
          <a:p>
            <a:pPr marL="411163" indent="-411163">
              <a:buClr>
                <a:schemeClr val="accent1"/>
              </a:buClr>
              <a:buSzPct val="100000"/>
              <a:buFont typeface="Wingdings 2" panose="05020102010507070707" pitchFamily="18" charset="2"/>
              <a:buChar char=""/>
            </a:pP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На дрвеној плочи димензија 1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60cm 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 80cm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 мајстор Миле треба да направи два кружна отвора полупречника 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25cm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. Помози му да на цртежу одреди центре кругова 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O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 и израчуна њихово растојање.</a:t>
            </a:r>
            <a:endParaRPr lang="sr-Latn-CS" sz="24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6096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sr-Cyrl-RS" sz="240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sr-Cyrl-RS" sz="2400" b="1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en-US" sz="2400" b="1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sr-Cyrl-RS" sz="2400" b="1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9" name="Explosion 1 78"/>
          <p:cNvSpPr/>
          <p:nvPr/>
        </p:nvSpPr>
        <p:spPr>
          <a:xfrm>
            <a:off x="3810000" y="152400"/>
            <a:ext cx="3124200" cy="1219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>
                <a:solidFill>
                  <a:schemeClr val="bg1"/>
                </a:solidFill>
                <a:latin typeface="Comic Sans MS" pitchFamily="66" charset="0"/>
              </a:rPr>
              <a:t>ПРИМЕНИ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3356992"/>
            <a:ext cx="5328592" cy="2606040"/>
          </a:xfrm>
          <a:prstGeom prst="rect">
            <a:avLst/>
          </a:prstGeom>
          <a:solidFill>
            <a:srgbClr val="EED2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67744" y="4077072"/>
            <a:ext cx="1152128" cy="1152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004048" y="4077072"/>
            <a:ext cx="1152128" cy="1152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56176" y="4689140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483768" y="371703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20072" y="371703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483768" y="5589240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227420" y="5589240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47664" y="4689140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438659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2370629" y="547513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370629" y="356459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9570" y="60212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1</a:t>
            </a:r>
            <a:r>
              <a:rPr lang="en-US" b="1" smtClean="0">
                <a:solidFill>
                  <a:schemeClr val="bg1"/>
                </a:solidFill>
              </a:rPr>
              <a:t>60 cm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887033" y="438832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8</a:t>
            </a:r>
            <a:r>
              <a:rPr lang="en-US" b="1" smtClean="0">
                <a:solidFill>
                  <a:schemeClr val="bg1"/>
                </a:solidFill>
              </a:rPr>
              <a:t>0 cm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87624" y="4869160"/>
            <a:ext cx="6984776" cy="60529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sr-Cyrl-RS" sz="2600" smtClean="0">
                <a:solidFill>
                  <a:schemeClr val="bg1"/>
                </a:solidFill>
                <a:latin typeface="Comic Sans MS" pitchFamily="66" charset="0"/>
              </a:rPr>
              <a:t>Растојање између центара О и </a:t>
            </a:r>
            <a:r>
              <a:rPr lang="en-US" sz="260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sr-Latn-CS" sz="2600">
                <a:solidFill>
                  <a:schemeClr val="bg1"/>
                </a:solidFill>
                <a:latin typeface="Comic Sans MS" pitchFamily="66" charset="0"/>
              </a:rPr>
              <a:t> је </a:t>
            </a:r>
            <a:r>
              <a:rPr lang="sr-Cyrl-RS" sz="2600" smtClean="0">
                <a:solidFill>
                  <a:schemeClr val="bg1"/>
                </a:solidFill>
                <a:latin typeface="Comic Sans MS" pitchFamily="66" charset="0"/>
              </a:rPr>
              <a:t>80</a:t>
            </a:r>
            <a:r>
              <a:rPr lang="sr-Latn-CS" sz="26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600">
                <a:solidFill>
                  <a:schemeClr val="bg1"/>
                </a:solidFill>
                <a:latin typeface="Comic Sans MS" pitchFamily="66" charset="0"/>
              </a:rPr>
              <a:t>cm</a:t>
            </a:r>
            <a:r>
              <a:rPr lang="sr-Latn-CS" sz="260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sr-Latn-CS" sz="2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81000" y="372616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>
                <a:solidFill>
                  <a:schemeClr val="bg1"/>
                </a:solidFill>
                <a:latin typeface="Comic Sans MS" pitchFamily="66" charset="0"/>
              </a:rPr>
              <a:t>Решење:</a:t>
            </a:r>
            <a:endParaRPr lang="en-US" sz="2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03648" y="5775647"/>
            <a:ext cx="57919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 = 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160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cm 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- 2•(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cm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+25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cm</a:t>
            </a:r>
            <a:r>
              <a:rPr lang="sr-Cyrl-RS" sz="240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 =  </a:t>
            </a:r>
            <a:r>
              <a:rPr lang="sr-Cyrl-RS" sz="2400" b="1" smtClean="0">
                <a:solidFill>
                  <a:schemeClr val="bg1"/>
                </a:solidFill>
                <a:latin typeface="Comic Sans MS" pitchFamily="66" charset="0"/>
              </a:rPr>
              <a:t>80</a:t>
            </a:r>
            <a:r>
              <a:rPr lang="sr-Latn-CS" sz="2400" b="1" smtClean="0">
                <a:solidFill>
                  <a:schemeClr val="bg1"/>
                </a:solidFill>
                <a:latin typeface="Comic Sans MS" pitchFamily="66" charset="0"/>
              </a:rPr>
              <a:t> cm</a:t>
            </a:r>
            <a:r>
              <a:rPr lang="sr-Latn-CS" sz="240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sr-Latn-CS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1124744"/>
            <a:ext cx="5328592" cy="2606040"/>
          </a:xfrm>
          <a:prstGeom prst="rect">
            <a:avLst/>
          </a:prstGeom>
          <a:solidFill>
            <a:srgbClr val="EED2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67744" y="1844824"/>
            <a:ext cx="1152128" cy="1152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4048" y="1844824"/>
            <a:ext cx="1152128" cy="1152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56176" y="245689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83768" y="1484784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220072" y="1484784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483768" y="335699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220072" y="335699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47664" y="2456892"/>
            <a:ext cx="7200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47664" y="215434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370629" y="31821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370629" y="133234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smtClean="0">
                <a:solidFill>
                  <a:schemeClr val="bg1"/>
                </a:solidFill>
              </a:rPr>
              <a:t>15</a:t>
            </a:r>
            <a:r>
              <a:rPr lang="en-US" sz="1600" b="1" smtClean="0">
                <a:solidFill>
                  <a:schemeClr val="bg1"/>
                </a:solidFill>
              </a:rPr>
              <a:t>cm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9570" y="378904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1</a:t>
            </a:r>
            <a:r>
              <a:rPr lang="en-US" b="1" smtClean="0">
                <a:solidFill>
                  <a:schemeClr val="bg1"/>
                </a:solidFill>
              </a:rPr>
              <a:t>60 cm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87033" y="21560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8</a:t>
            </a:r>
            <a:r>
              <a:rPr lang="en-US" b="1" smtClean="0">
                <a:solidFill>
                  <a:schemeClr val="bg1"/>
                </a:solidFill>
              </a:rPr>
              <a:t>0 cm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267744" y="2456892"/>
            <a:ext cx="388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272308" y="241632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008612" y="2416324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451249" y="2276872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sr-Latn-CS" alt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sr-Latn-CS" altLang="en-US" smtClean="0">
                <a:solidFill>
                  <a:schemeClr val="bg1"/>
                </a:solidFill>
                <a:sym typeface="Symbol" pitchFamily="18" charset="2"/>
              </a:rPr>
              <a:t></a:t>
            </a:r>
            <a:endParaRPr lang="en-US" altLang="en-US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188404" y="2276872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sr-Latn-CS" alt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sr-Latn-CS" altLang="en-US" smtClean="0">
                <a:solidFill>
                  <a:schemeClr val="bg1"/>
                </a:solidFill>
                <a:sym typeface="Symbol" pitchFamily="18" charset="2"/>
              </a:rPr>
              <a:t>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51614" y="248360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sym typeface="Symbol" pitchFamily="18" charset="2"/>
              </a:rPr>
              <a:t>О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92080" y="246599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en-US" b="1" smtClean="0">
                <a:solidFill>
                  <a:schemeClr val="bg1"/>
                </a:solidFill>
                <a:sym typeface="Symbol" pitchFamily="18" charset="2"/>
              </a:rPr>
              <a:t>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3822665" y="735449"/>
            <a:ext cx="771694" cy="2743200"/>
          </a:xfrm>
          <a:prstGeom prst="leftBrace">
            <a:avLst>
              <a:gd name="adj1" fmla="val 84031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1300118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>
                <a:solidFill>
                  <a:srgbClr val="0000FF"/>
                </a:solidFill>
                <a:latin typeface="+mj-lt"/>
              </a:rPr>
              <a:t>80</a:t>
            </a:r>
            <a:r>
              <a:rPr lang="sr-Latn-CS" sz="2400" b="1">
                <a:solidFill>
                  <a:srgbClr val="0000FF"/>
                </a:solidFill>
                <a:latin typeface="+mj-lt"/>
              </a:rPr>
              <a:t> cm</a:t>
            </a:r>
            <a:endParaRPr lang="en-US" sz="24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9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/>
      <p:bldP spid="39" grpId="0"/>
      <p:bldP spid="40" grpId="0"/>
      <p:bldP spid="44" grpId="0"/>
      <p:bldP spid="3" grpId="0" animBg="1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1371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dirty="0" smtClean="0">
                <a:solidFill>
                  <a:schemeClr val="bg1"/>
                </a:solidFill>
                <a:latin typeface="Comic Sans MS" pitchFamily="66" charset="0"/>
              </a:rPr>
              <a:t>Нацртај круг чији је полупречник 25 mm и ван њега тачку М, која је од најближе тачке са круга удаљена 1 сm. Колико је она удаљена од њој најудаљеније тачке са тог круга ?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81000" y="6096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sr-Cyrl-RS" sz="2400" b="1" dirty="0">
                <a:solidFill>
                  <a:prstClr val="black"/>
                </a:solidFill>
                <a:latin typeface="Comic Sans MS" pitchFamily="66" charset="0"/>
              </a:rPr>
              <a:t>ЗАДАТАК </a:t>
            </a:r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</a:rPr>
              <a:t>5</a:t>
            </a:r>
            <a:r>
              <a:rPr lang="sr-Cyrl-RS" sz="2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26" name="AutoShape 51"/>
          <p:cNvCxnSpPr>
            <a:cxnSpLocks noChangeShapeType="1"/>
          </p:cNvCxnSpPr>
          <p:nvPr/>
        </p:nvCxnSpPr>
        <p:spPr bwMode="auto">
          <a:xfrm flipV="1">
            <a:off x="1143000" y="3187700"/>
            <a:ext cx="3200400" cy="3060700"/>
          </a:xfrm>
          <a:prstGeom prst="straightConnector1">
            <a:avLst/>
          </a:prstGeom>
          <a:noFill/>
          <a:ln w="21590">
            <a:solidFill>
              <a:srgbClr val="FF3300"/>
            </a:solidFill>
            <a:round/>
            <a:headEnd/>
            <a:tailEnd/>
          </a:ln>
        </p:spPr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1277938" y="3856038"/>
            <a:ext cx="2303462" cy="2303462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01875" y="478155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33600" y="4635500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60700" y="3797300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A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9200" y="5638800"/>
            <a:ext cx="341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B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525838" y="3340100"/>
            <a:ext cx="37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M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27375" y="402590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81400" y="35798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47800" y="56372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Left Brace 35"/>
          <p:cNvSpPr/>
          <p:nvPr/>
        </p:nvSpPr>
        <p:spPr>
          <a:xfrm rot="13565535">
            <a:off x="2359025" y="4027488"/>
            <a:ext cx="381000" cy="2266950"/>
          </a:xfrm>
          <a:prstGeom prst="leftBrace">
            <a:avLst>
              <a:gd name="adj1" fmla="val 56498"/>
              <a:gd name="adj2" fmla="val 50531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7" name="Left Brace 36"/>
          <p:cNvSpPr/>
          <p:nvPr/>
        </p:nvSpPr>
        <p:spPr>
          <a:xfrm rot="13565535">
            <a:off x="3454400" y="3806825"/>
            <a:ext cx="285750" cy="615950"/>
          </a:xfrm>
          <a:prstGeom prst="leftBrace">
            <a:avLst>
              <a:gd name="adj1" fmla="val 56498"/>
              <a:gd name="adj2" fmla="val 54543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474913" y="5257800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5 cm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81400" y="4176713"/>
            <a:ext cx="628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1 cm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00600" y="3873500"/>
            <a:ext cx="35158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200" dirty="0">
                <a:solidFill>
                  <a:prstClr val="black"/>
                </a:solidFill>
                <a:latin typeface="Comic Sans MS" pitchFamily="66" charset="0"/>
              </a:rPr>
              <a:t>Тачка В је најудаљенија тачка на кружници од тачке М, тако да </a:t>
            </a:r>
            <a:r>
              <a:rPr lang="sr-Latn-CS" sz="2200" dirty="0" smtClean="0">
                <a:solidFill>
                  <a:prstClr val="black"/>
                </a:solidFill>
                <a:latin typeface="Comic Sans MS" pitchFamily="66" charset="0"/>
              </a:rPr>
              <a:t>важи</a:t>
            </a:r>
            <a:r>
              <a:rPr lang="en-US" sz="2200" dirty="0" smtClean="0">
                <a:solidFill>
                  <a:prstClr val="black"/>
                </a:solidFill>
                <a:latin typeface="Comic Sans MS" pitchFamily="66" charset="0"/>
              </a:rPr>
              <a:t>:</a:t>
            </a:r>
            <a:r>
              <a:rPr lang="sr-Latn-CS" sz="22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sr-Latn-CS" sz="2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81000" y="30480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itchFamily="66" charset="0"/>
              </a:rPr>
              <a:t>Решење:</a:t>
            </a:r>
            <a:endParaRPr lang="en-US" sz="2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2" name="Explosion 1 41"/>
          <p:cNvSpPr/>
          <p:nvPr/>
        </p:nvSpPr>
        <p:spPr>
          <a:xfrm>
            <a:off x="3810000" y="152400"/>
            <a:ext cx="3124200" cy="1219200"/>
          </a:xfrm>
          <a:prstGeom prst="irregularSeal1">
            <a:avLst/>
          </a:prstGeom>
          <a:solidFill>
            <a:srgbClr val="FFF39D">
              <a:lumMod val="75000"/>
            </a:srgbClr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ПРИМЕНИ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0432" y="5157192"/>
            <a:ext cx="34419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sr-Latn-CS" sz="2200" dirty="0" smtClean="0">
                <a:solidFill>
                  <a:prstClr val="black"/>
                </a:solidFill>
                <a:latin typeface="Comic Sans MS" pitchFamily="66" charset="0"/>
              </a:rPr>
              <a:t>МВ = 5cm + 1cm =  </a:t>
            </a:r>
            <a:r>
              <a:rPr lang="sr-Latn-CS" sz="2200" b="1" dirty="0" smtClean="0">
                <a:solidFill>
                  <a:prstClr val="black"/>
                </a:solidFill>
                <a:latin typeface="Comic Sans MS" pitchFamily="66" charset="0"/>
              </a:rPr>
              <a:t>6 cm</a:t>
            </a:r>
            <a:r>
              <a:rPr lang="sr-Latn-CS" sz="22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sr-Latn-CS" sz="2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0" grpId="0" build="allAtOnce"/>
      <p:bldP spid="41" grpId="0"/>
      <p:bldP spid="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7086600" cy="1981200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Дата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кружница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Comic Sans MS" pitchFamily="66" charset="0"/>
              </a:rPr>
              <a:t>k(</a:t>
            </a:r>
            <a:r>
              <a:rPr lang="en-US" sz="2500" b="1" dirty="0" err="1" smtClean="0">
                <a:solidFill>
                  <a:schemeClr val="bg1"/>
                </a:solidFill>
                <a:latin typeface="Comic Sans MS" pitchFamily="66" charset="0"/>
              </a:rPr>
              <a:t>О,r</a:t>
            </a:r>
            <a:r>
              <a:rPr lang="en-US" sz="2500" b="1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и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тачка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М </a:t>
            </a:r>
          </a:p>
          <a:p>
            <a:pPr marL="173038" indent="-173038">
              <a:buFont typeface="Wingdings" pitchFamily="2" charset="2"/>
              <a:buNone/>
            </a:pP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	(у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истој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равни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која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од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себи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најближе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тачке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те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кружнице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удаљена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3 cm, а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од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најудаљеније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1dm.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Одреди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полупречник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sr-Latn-CS" sz="25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8382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sr-Cyrl-RS" sz="2400" b="1" dirty="0">
                <a:solidFill>
                  <a:prstClr val="black"/>
                </a:solidFill>
                <a:latin typeface="Comic Sans MS" pitchFamily="66" charset="0"/>
              </a:rPr>
              <a:t>ЗАДАТАК </a:t>
            </a:r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</a:rPr>
              <a:t>6</a:t>
            </a:r>
            <a:r>
              <a:rPr lang="sr-Cyrl-RS" sz="2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733800" y="152400"/>
            <a:ext cx="3429000" cy="1676400"/>
          </a:xfrm>
          <a:prstGeom prst="irregularSeal1">
            <a:avLst/>
          </a:prstGeom>
          <a:solidFill>
            <a:srgbClr val="FFF39D">
              <a:lumMod val="75000"/>
            </a:srgbClr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ПОКАЖИ ШТА ЗНАШ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" name="Picture 20" descr="question-mark-feather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063" y="3962400"/>
            <a:ext cx="3106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AutoShape 51"/>
          <p:cNvCxnSpPr>
            <a:cxnSpLocks noChangeShapeType="1"/>
          </p:cNvCxnSpPr>
          <p:nvPr/>
        </p:nvCxnSpPr>
        <p:spPr bwMode="auto">
          <a:xfrm flipV="1">
            <a:off x="554038" y="1663700"/>
            <a:ext cx="3200400" cy="3060700"/>
          </a:xfrm>
          <a:prstGeom prst="straightConnector1">
            <a:avLst/>
          </a:prstGeom>
          <a:noFill/>
          <a:ln w="21590">
            <a:solidFill>
              <a:srgbClr val="FF3300"/>
            </a:solidFill>
            <a:round/>
            <a:headEnd/>
            <a:tailEnd/>
          </a:ln>
        </p:spPr>
      </p:cxnSp>
      <p:sp>
        <p:nvSpPr>
          <p:cNvPr id="81" name="Oval 80"/>
          <p:cNvSpPr>
            <a:spLocks noChangeAspect="1"/>
          </p:cNvSpPr>
          <p:nvPr/>
        </p:nvSpPr>
        <p:spPr>
          <a:xfrm>
            <a:off x="688975" y="2332038"/>
            <a:ext cx="2303463" cy="2303462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712913" y="325755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544638" y="3111500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470150" y="22733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A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30238" y="4114800"/>
            <a:ext cx="34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B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936875" y="1816100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M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538413" y="250190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992438" y="20558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858838" y="41132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Left Brace 89"/>
          <p:cNvSpPr/>
          <p:nvPr/>
        </p:nvSpPr>
        <p:spPr>
          <a:xfrm rot="13565535" flipH="1">
            <a:off x="1477963" y="1566863"/>
            <a:ext cx="688975" cy="2917825"/>
          </a:xfrm>
          <a:prstGeom prst="leftBrace">
            <a:avLst>
              <a:gd name="adj1" fmla="val 56498"/>
              <a:gd name="adj2" fmla="val 50098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1" name="Left Brace 90"/>
          <p:cNvSpPr/>
          <p:nvPr/>
        </p:nvSpPr>
        <p:spPr>
          <a:xfrm rot="13565535">
            <a:off x="2865438" y="2282825"/>
            <a:ext cx="285750" cy="615950"/>
          </a:xfrm>
          <a:prstGeom prst="leftBrace">
            <a:avLst>
              <a:gd name="adj1" fmla="val 56498"/>
              <a:gd name="adj2" fmla="val 54543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181100" y="2514600"/>
            <a:ext cx="64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1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d</a:t>
            </a: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992438" y="2652713"/>
            <a:ext cx="628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3 cm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914400" y="5045075"/>
            <a:ext cx="220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10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cm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cm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2r=7cm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2r=70mm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381000" y="228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itchFamily="66" charset="0"/>
              </a:rPr>
              <a:t>Решење: </a:t>
            </a:r>
            <a:r>
              <a:rPr lang="sr-Cyrl-RS" sz="2200" b="1" dirty="0">
                <a:solidFill>
                  <a:prstClr val="black"/>
                </a:solidFill>
                <a:latin typeface="Comic Sans MS" pitchFamily="66" charset="0"/>
              </a:rPr>
              <a:t>Разликујемо два случаја. </a:t>
            </a:r>
            <a:endParaRPr lang="en-US" sz="2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 bwMode="auto">
          <a:xfrm>
            <a:off x="228600" y="6096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b="1" u="sng" dirty="0">
                <a:solidFill>
                  <a:srgbClr val="FE8637"/>
                </a:solidFill>
                <a:latin typeface="Comic Sans MS" pitchFamily="66" charset="0"/>
              </a:rPr>
              <a:t>1.Случај</a:t>
            </a:r>
            <a:r>
              <a:rPr lang="sr-Cyrl-RS" b="1" dirty="0">
                <a:solidFill>
                  <a:srgbClr val="FE8637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dirty="0">
                <a:solidFill>
                  <a:prstClr val="black"/>
                </a:solidFill>
                <a:latin typeface="Comic Sans MS" pitchFamily="66" charset="0"/>
              </a:rPr>
              <a:t>Тачка М је у спољашњој области.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4572000" y="6096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b="1" u="sng" dirty="0">
                <a:solidFill>
                  <a:srgbClr val="FE8637"/>
                </a:solidFill>
                <a:latin typeface="Comic Sans MS" pitchFamily="66" charset="0"/>
              </a:rPr>
              <a:t>2.Случај</a:t>
            </a:r>
            <a:r>
              <a:rPr lang="sr-Cyrl-RS" b="1" dirty="0">
                <a:solidFill>
                  <a:srgbClr val="FE8637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sr-Cyrl-RS" dirty="0">
                <a:solidFill>
                  <a:prstClr val="black"/>
                </a:solidFill>
                <a:latin typeface="Comic Sans MS" pitchFamily="66" charset="0"/>
              </a:rPr>
              <a:t>Тачка М је у унутрашњој области.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98" name="AutoShape 51"/>
          <p:cNvCxnSpPr>
            <a:cxnSpLocks noChangeShapeType="1"/>
          </p:cNvCxnSpPr>
          <p:nvPr/>
        </p:nvCxnSpPr>
        <p:spPr bwMode="auto">
          <a:xfrm flipV="1">
            <a:off x="4821238" y="1676400"/>
            <a:ext cx="3200400" cy="3060700"/>
          </a:xfrm>
          <a:prstGeom prst="straightConnector1">
            <a:avLst/>
          </a:prstGeom>
          <a:noFill/>
          <a:ln w="21590">
            <a:solidFill>
              <a:srgbClr val="FF3300"/>
            </a:solidFill>
            <a:round/>
            <a:headEnd/>
            <a:tailEnd/>
          </a:ln>
        </p:spPr>
      </p:cxnSp>
      <p:sp>
        <p:nvSpPr>
          <p:cNvPr id="99" name="Oval 98"/>
          <p:cNvSpPr>
            <a:spLocks noChangeAspect="1"/>
          </p:cNvSpPr>
          <p:nvPr/>
        </p:nvSpPr>
        <p:spPr>
          <a:xfrm>
            <a:off x="4956175" y="2344738"/>
            <a:ext cx="2303463" cy="2303462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980113" y="327025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5811838" y="3124200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О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6737350" y="22860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A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4897438" y="4125913"/>
            <a:ext cx="34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B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272213" y="2743200"/>
            <a:ext cx="37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M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781800" y="251460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327775" y="29829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126038" y="4125913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  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Left Brace 107"/>
          <p:cNvSpPr/>
          <p:nvPr/>
        </p:nvSpPr>
        <p:spPr>
          <a:xfrm rot="13565535" flipH="1">
            <a:off x="5281613" y="2681288"/>
            <a:ext cx="684212" cy="1617662"/>
          </a:xfrm>
          <a:prstGeom prst="leftBrace">
            <a:avLst>
              <a:gd name="adj1" fmla="val 56498"/>
              <a:gd name="adj2" fmla="val 492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9" name="Left Brace 108"/>
          <p:cNvSpPr/>
          <p:nvPr/>
        </p:nvSpPr>
        <p:spPr>
          <a:xfrm rot="13565535">
            <a:off x="6666707" y="2745581"/>
            <a:ext cx="285750" cy="649287"/>
          </a:xfrm>
          <a:prstGeom prst="leftBrace">
            <a:avLst>
              <a:gd name="adj1" fmla="val 56498"/>
              <a:gd name="adj2" fmla="val 54543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5029200" y="2968625"/>
            <a:ext cx="64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1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d</a:t>
            </a: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629400" y="3121025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3 cm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5181600" y="5057775"/>
            <a:ext cx="243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10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cm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+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3</a:t>
            </a:r>
            <a:r>
              <a:rPr lang="sr-Latn-CS">
                <a:solidFill>
                  <a:prstClr val="black"/>
                </a:solidFill>
                <a:latin typeface="Comic Sans MS" pitchFamily="66" charset="0"/>
              </a:rPr>
              <a:t>cm</a:t>
            </a:r>
            <a:endParaRPr lang="en-US">
              <a:solidFill>
                <a:prstClr val="black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2r=13cm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2r=130mm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1489075" y="3733800"/>
            <a:ext cx="28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r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209800" y="3048000"/>
            <a:ext cx="28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r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047750" y="609600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</a:rPr>
              <a:t>r=35mm</a:t>
            </a:r>
            <a:endParaRPr lang="sr-Latn-CS" b="1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314950" y="624840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</a:rPr>
              <a:t>r=65mm</a:t>
            </a:r>
            <a:endParaRPr lang="sr-Latn-CS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715000" y="3821113"/>
            <a:ext cx="28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itchFamily="18" charset="2"/>
              </a:rPr>
              <a:t>r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89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 animBg="1"/>
      <p:bldP spid="109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552" y="3429000"/>
            <a:ext cx="280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Одређивање међусобног положаја кружнице (круга) и праве у равни</a:t>
            </a: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3712857"/>
            <a:ext cx="3600400" cy="245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548680"/>
            <a:ext cx="7920880" cy="2520280"/>
          </a:xfrm>
          <a:prstGeom prst="rect">
            <a:avLst/>
          </a:prstGeom>
          <a:ln>
            <a:noFill/>
          </a:ln>
          <a:effectLst>
            <a:outerShdw blurRad="50800" dist="12700" dir="5400000" algn="ctr">
              <a:srgbClr val="000000">
                <a:alpha val="46000"/>
              </a:srgbClr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84958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ОДНОС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000" b="1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КРУЖНИЦЕ (КРУГА)</a:t>
            </a: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sr-Cyrl-RS" sz="3000" b="1" smtClean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 ПРАВЕ</a:t>
            </a:r>
            <a:endParaRPr lang="ru-RU" sz="3000" b="1" smtClean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80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09103"/>
            <a:ext cx="659849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Теме </a:t>
            </a:r>
            <a:r>
              <a:rPr lang="en-U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CS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семинара</a:t>
            </a:r>
            <a:endParaRPr lang="en-AU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2060848"/>
            <a:ext cx="432048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sr-Cyrl-CS" sz="2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Први </a:t>
            </a:r>
            <a:r>
              <a:rPr lang="sr-Cyrl-CS" sz="2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</a:t>
            </a:r>
            <a:r>
              <a:rPr lang="sr-Cyrl-CS" sz="2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1500" b="1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● Упознавање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са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циљевима </a:t>
            </a:r>
          </a:p>
          <a:p>
            <a:pPr>
              <a:spcAft>
                <a:spcPts val="600"/>
              </a:spcAft>
              <a:defRPr/>
            </a:pP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   Програма</a:t>
            </a:r>
          </a:p>
          <a:p>
            <a:pPr>
              <a:defRPr/>
            </a:pP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● Основни геометријски </a:t>
            </a:r>
          </a:p>
          <a:p>
            <a:pPr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  објекти</a:t>
            </a:r>
            <a:endParaRPr lang="sr-Cyrl-RS" sz="23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Круг као савршенство</a:t>
            </a:r>
          </a:p>
          <a:p>
            <a:pPr>
              <a:spcAft>
                <a:spcPts val="600"/>
              </a:spcAft>
              <a:defRPr/>
            </a:pP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● Појам кружнице и круга</a:t>
            </a:r>
          </a:p>
          <a:p>
            <a:pPr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Однос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кружнице и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праве</a:t>
            </a:r>
            <a:endParaRPr lang="sr-Cyrl-RS" sz="23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Однос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круга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и праве</a:t>
            </a:r>
          </a:p>
          <a:p>
            <a:pPr>
              <a:defRPr/>
            </a:pP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●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Дневна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евалуација</a:t>
            </a:r>
            <a:endParaRPr lang="sr-Latn-CS" sz="2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2702" y="925914"/>
            <a:ext cx="6000750" cy="1588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24499" y="1988840"/>
            <a:ext cx="508019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sr-Cyrl-CS" sz="2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Други </a:t>
            </a:r>
            <a:r>
              <a:rPr lang="sr-Cyrl-CS" sz="2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</a:t>
            </a:r>
            <a:r>
              <a:rPr lang="sr-Cyrl-CS" sz="2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1500" b="1">
              <a:solidFill>
                <a:srgbClr val="FF0000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Осврт на претходни дан</a:t>
            </a:r>
          </a:p>
          <a:p>
            <a:pPr marL="266700" indent="-266700">
              <a:spcAft>
                <a:spcPts val="600"/>
              </a:spcAft>
              <a:defRPr/>
            </a:pPr>
            <a:r>
              <a:rPr lang="ru-RU" sz="2300">
                <a:solidFill>
                  <a:schemeClr val="bg1"/>
                </a:solidFill>
                <a:latin typeface="Comic Sans MS" pitchFamily="66" charset="0"/>
              </a:rPr>
              <a:t>●</a:t>
            </a:r>
            <a:r>
              <a:rPr lang="en-US" sz="23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Међусобни положај две кружнице</a:t>
            </a:r>
          </a:p>
          <a:p>
            <a:pPr marL="266700" indent="-266700">
              <a:spcAft>
                <a:spcPts val="600"/>
              </a:spcAft>
              <a:defRPr/>
            </a:pPr>
            <a:r>
              <a:rPr lang="ru-RU" sz="2300">
                <a:solidFill>
                  <a:schemeClr val="bg1"/>
                </a:solidFill>
                <a:latin typeface="Comic Sans MS" pitchFamily="66" charset="0"/>
              </a:rPr>
              <a:t>●</a:t>
            </a:r>
            <a:r>
              <a:rPr lang="en-US" sz="23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Међусобни положај два круга</a:t>
            </a:r>
            <a:endParaRPr lang="ru-RU" sz="230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Занимљиви задаци </a:t>
            </a:r>
          </a:p>
          <a:p>
            <a:pPr marL="266700" indent="-266700"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	„Не дирајте ми кругове“</a:t>
            </a:r>
          </a:p>
          <a:p>
            <a:pPr marL="266700" indent="-266700">
              <a:spcAft>
                <a:spcPts val="0"/>
              </a:spcAft>
              <a:defRPr/>
            </a:pPr>
            <a:r>
              <a:rPr lang="ru-RU" sz="2300">
                <a:solidFill>
                  <a:schemeClr val="bg1"/>
                </a:solidFill>
                <a:latin typeface="Comic Sans MS" pitchFamily="66" charset="0"/>
              </a:rPr>
              <a:t>●</a:t>
            </a:r>
            <a:r>
              <a:rPr lang="en-US" sz="23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Венов дијаграм </a:t>
            </a:r>
            <a:endParaRPr lang="sr-Cyrl-RS" sz="23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300" smtClean="0">
                <a:solidFill>
                  <a:schemeClr val="bg1"/>
                </a:solidFill>
                <a:latin typeface="Comic Sans MS" pitchFamily="66" charset="0"/>
              </a:rPr>
              <a:t>  - „</a:t>
            </a: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И ту су кругови“</a:t>
            </a:r>
            <a:endParaRPr lang="ru-RU" sz="230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>
              <a:spcAft>
                <a:spcPts val="600"/>
              </a:spcAft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Квиз знања</a:t>
            </a:r>
          </a:p>
          <a:p>
            <a:pPr marL="266700" indent="-266700">
              <a:defRPr/>
            </a:pPr>
            <a:r>
              <a:rPr lang="sr-Cyrl-RS" sz="2300">
                <a:solidFill>
                  <a:schemeClr val="bg1"/>
                </a:solidFill>
                <a:latin typeface="Comic Sans MS" pitchFamily="66" charset="0"/>
              </a:rPr>
              <a:t>● Завршна евалуација</a:t>
            </a: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240" y="1124744"/>
            <a:ext cx="35958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( 2 </a:t>
            </a:r>
            <a:r>
              <a:rPr lang="sr-Cyrl-C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дана по 8 </a:t>
            </a:r>
            <a:r>
              <a:rPr lang="sr-Cyrl-C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сати )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09103"/>
            <a:ext cx="1440160" cy="2037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5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5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</p:cNvPr>
          <p:cNvSpPr txBox="1"/>
          <p:nvPr/>
        </p:nvSpPr>
        <p:spPr>
          <a:xfrm>
            <a:off x="7010145" y="2590800"/>
            <a:ext cx="116891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r-Cyrl-RS" sz="2600" b="1" u="sng" dirty="0">
                <a:solidFill>
                  <a:srgbClr val="7598D9">
                    <a:lumMod val="50000"/>
                  </a:srgbClr>
                </a:solidFill>
                <a:latin typeface="Comic Sans MS" panose="030F0702030302020204" pitchFamily="66" charset="0"/>
                <a:hlinkClick r:id="rId4" action="ppaction://hlinkfile"/>
              </a:rPr>
              <a:t>Слике</a:t>
            </a:r>
            <a:endParaRPr lang="sr-Cyrl-RS" sz="2600" b="1" u="sng" dirty="0">
              <a:solidFill>
                <a:srgbClr val="7598D9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5" descr="S500094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3879">
            <a:off x="523875" y="1462088"/>
            <a:ext cx="26209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S50009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2328">
            <a:off x="3571875" y="1616075"/>
            <a:ext cx="26209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S500095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2805">
            <a:off x="3581400" y="3989388"/>
            <a:ext cx="268128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S500096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029">
            <a:off x="603250" y="4090988"/>
            <a:ext cx="26289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7086600" y="1295400"/>
            <a:ext cx="1589856" cy="685800"/>
          </a:xfrm>
          <a:prstGeom prst="wedgeRoundRectCallout">
            <a:avLst>
              <a:gd name="adj1" fmla="val -31679"/>
              <a:gd name="adj2" fmla="val 1217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RS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Кликни за приказ слика</a:t>
            </a:r>
            <a:r>
              <a:rPr lang="sr-Cyrl-RS" sz="1400" dirty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152400"/>
            <a:ext cx="6444952" cy="1485900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9936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sr-Cyrl-CS" sz="5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На деда Јанковом имању</a:t>
            </a:r>
          </a:p>
          <a:p>
            <a:pPr algn="ctr" eaLnBrk="0" hangingPunct="0">
              <a:defRPr/>
            </a:pPr>
            <a:endParaRPr lang="sr-Latn-CS" sz="5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graphicFrame>
        <p:nvGraphicFramePr>
          <p:cNvPr id="1026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64131"/>
              </p:ext>
            </p:extLst>
          </p:nvPr>
        </p:nvGraphicFramePr>
        <p:xfrm>
          <a:off x="6781800" y="5181600"/>
          <a:ext cx="112236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Document" showAsIcon="1" r:id="rId10" imgW="380880" imgH="771480" progId="Word.Document.12">
                  <p:embed/>
                </p:oleObj>
              </mc:Choice>
              <mc:Fallback>
                <p:oleObj name="Document" showAsIcon="1" r:id="rId10" imgW="380880" imgH="7714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112236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7086600" y="3517831"/>
            <a:ext cx="1589856" cy="901769"/>
          </a:xfrm>
          <a:prstGeom prst="wedgeRoundRectCallout">
            <a:avLst>
              <a:gd name="adj1" fmla="val -40222"/>
              <a:gd name="adj2" fmla="val 1309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RS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“На деда Јанковом имању”</a:t>
            </a:r>
            <a:endParaRPr lang="en-US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endParaRPr lang="sr-Latn-R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34614"/>
              </p:ext>
            </p:extLst>
          </p:nvPr>
        </p:nvGraphicFramePr>
        <p:xfrm>
          <a:off x="3995936" y="2780928"/>
          <a:ext cx="204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4" imgW="2045160" imgH="685800" progId="Package">
                  <p:embed/>
                </p:oleObj>
              </mc:Choice>
              <mc:Fallback>
                <p:oleObj name="Packager Shell Object" showAsIcon="1" r:id="rId4" imgW="2045160" imgH="68580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80928"/>
                        <a:ext cx="2044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64488" cy="498376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70000"/>
              <a:buFont typeface="Wingdings 2" panose="05020102010507070707" pitchFamily="18" charset="2"/>
              <a:buChar char=""/>
            </a:pP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Права и кружница могу бити у следећем међусобном положају: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628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сече кружницу у двема тачкама (А и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Та права се назива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сечица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или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секанта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Дуж чије крајње тачке припадају кружници назива се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тетива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357736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додирује кружницу у једној тачки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).</a:t>
            </a:r>
            <a:r>
              <a:rPr lang="sr-Cyrl-RS" sz="2400" b="1" dirty="0">
                <a:solidFill>
                  <a:srgbClr val="FE8637"/>
                </a:solidFill>
                <a:latin typeface="Comic Sans MS" panose="030F0702030302020204" pitchFamily="66" charset="0"/>
              </a:rPr>
              <a:t> </a:t>
            </a:r>
            <a:endParaRPr lang="en-US" sz="2400" b="1" dirty="0">
              <a:solidFill>
                <a:srgbClr val="FE8637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Та права се назива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тангента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или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дирка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и нормална је на додирни полупречник.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6196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 startAt="3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и кружницу немају заједничких тачака.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861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78152"/>
              </p:ext>
            </p:extLst>
          </p:nvPr>
        </p:nvGraphicFramePr>
        <p:xfrm>
          <a:off x="4492352" y="5393432"/>
          <a:ext cx="1447800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Objekat školjke programa za pakovanje" showAsIcon="1" r:id="rId3" imgW="380880" imgH="771480" progId="Package">
                  <p:embed/>
                </p:oleObj>
              </mc:Choice>
              <mc:Fallback>
                <p:oleObj name="Objekat školjke programa za pakovanje" showAsIcon="1" r:id="rId3" imgW="38088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352" y="5393432"/>
                        <a:ext cx="1447800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1600200" y="5562600"/>
            <a:ext cx="1905000" cy="917575"/>
          </a:xfrm>
          <a:prstGeom prst="wedgeRoundRectCallout">
            <a:avLst>
              <a:gd name="adj1" fmla="val 101693"/>
              <a:gd name="adj2" fmla="val -330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RS" b="1" i="1" dirty="0">
                <a:solidFill>
                  <a:prstClr val="black"/>
                </a:solidFill>
              </a:rPr>
              <a:t>Кликни за приказ у ГеоГебри</a:t>
            </a:r>
            <a:endParaRPr lang="en-US" b="1" i="1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ПРАВЕ И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4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70155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сече круг. Њихов пресек је дуж А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Та права се назива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сечица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или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секанта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круга.</a:t>
            </a: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Дуж А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B 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је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тетива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круга.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044552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додирује круг у једној тачки (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).</a:t>
            </a:r>
            <a:r>
              <a:rPr lang="sr-Cyrl-RS" sz="2400" b="1" dirty="0">
                <a:solidFill>
                  <a:srgbClr val="FE8637"/>
                </a:solidFill>
                <a:latin typeface="Comic Sans MS" panose="030F0702030302020204" pitchFamily="66" charset="0"/>
              </a:rPr>
              <a:t> </a:t>
            </a:r>
            <a:endParaRPr lang="en-US" sz="2400" b="1" dirty="0">
              <a:solidFill>
                <a:srgbClr val="FE8637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Та права се назива </a:t>
            </a:r>
            <a:r>
              <a:rPr lang="sr-Cyrl-RS" sz="2800" b="1">
                <a:solidFill>
                  <a:srgbClr val="0000FF"/>
                </a:solidFill>
                <a:latin typeface="Comic Sans MS" panose="030F0702030302020204" pitchFamily="66" charset="0"/>
              </a:rPr>
              <a:t>тангента</a:t>
            </a:r>
            <a:r>
              <a:rPr lang="sr-Cyrl-RS" sz="24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или</a:t>
            </a:r>
            <a:r>
              <a:rPr lang="en-U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дирка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и нормална је на додирни полупречник.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33576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SzPct val="100000"/>
              <a:buFont typeface="+mj-lt"/>
              <a:buAutoNum type="arabicPeriod" startAt="3"/>
              <a:defRPr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Права и круг немају заједничких тачака.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752600" y="5445224"/>
            <a:ext cx="1905000" cy="917575"/>
          </a:xfrm>
          <a:prstGeom prst="wedgeRoundRectCallout">
            <a:avLst>
              <a:gd name="adj1" fmla="val 112483"/>
              <a:gd name="adj2" fmla="val -1971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RS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Кликни за приказ у ГеоГебри</a:t>
            </a:r>
            <a:endParaRPr lang="en-US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90145"/>
              </p:ext>
            </p:extLst>
          </p:nvPr>
        </p:nvGraphicFramePr>
        <p:xfrm>
          <a:off x="4800600" y="5177408"/>
          <a:ext cx="1447800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Objekat školjke programa za pakovanje" showAsIcon="1" r:id="rId3" imgW="380880" imgH="771480" progId="Package">
                  <p:embed/>
                </p:oleObj>
              </mc:Choice>
              <mc:Fallback>
                <p:oleObj name="Objekat školjke programa za pakovanje" showAsIcon="1" r:id="rId3" imgW="38088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77408"/>
                        <a:ext cx="1447800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426368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70000"/>
              <a:buFont typeface="Wingdings 2" panose="05020102010507070707" pitchFamily="18" charset="2"/>
              <a:buChar char=""/>
            </a:pP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Права и кру</a:t>
            </a:r>
            <a:r>
              <a:rPr lang="sr-Cyrl-RS" altLang="en-US" sz="2000" b="1" u="wavyHeavy">
                <a:solidFill>
                  <a:schemeClr val="bg1"/>
                </a:solidFill>
                <a:latin typeface="Comic Sans MS" panose="030F0702030302020204" pitchFamily="66" charset="0"/>
              </a:rPr>
              <a:t>г</a:t>
            </a: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 могу бити у следећем међусобном положају: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ПРАВЕ И КРУГА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259138" y="3481536"/>
            <a:ext cx="2303462" cy="230346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4472136"/>
            <a:ext cx="1295400" cy="1981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06975" y="3992711"/>
            <a:ext cx="936625" cy="2232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4014936"/>
            <a:ext cx="3429000" cy="14478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48000" y="3100536"/>
            <a:ext cx="1981200" cy="1981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0" y="253082"/>
            <a:ext cx="4495799" cy="655638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b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Вожња бициклом</a:t>
            </a:r>
            <a:r>
              <a:rPr lang="en-US" b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 </a:t>
            </a:r>
            <a:endParaRPr lang="en-US" b="1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382000" cy="1905000"/>
          </a:xfrm>
        </p:spPr>
        <p:txBody>
          <a:bodyPr>
            <a:noAutofit/>
          </a:bodyPr>
          <a:lstStyle/>
          <a:p>
            <a:pPr marL="411163" indent="-411163">
              <a:spcAft>
                <a:spcPts val="60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altLang="en-US" sz="2200" smtClean="0">
                <a:solidFill>
                  <a:schemeClr val="bg1"/>
                </a:solidFill>
                <a:latin typeface="Comic Sans MS" panose="030F0702030302020204" pitchFamily="66" charset="0"/>
              </a:rPr>
              <a:t>Павле вози бициклу кружном стазом. Његове другарице Ана, Миња, Јована и Соња такође возе бицикле по приказаним праволинијским путањама.</a:t>
            </a:r>
          </a:p>
          <a:p>
            <a:pPr marL="411163" indent="-411163">
              <a:buClr>
                <a:schemeClr val="accent1"/>
              </a:buClr>
              <a:buSzPct val="70000"/>
              <a:buFont typeface="Wingdings 2" panose="05020102010507070707" pitchFamily="18" charset="2"/>
              <a:buChar char=""/>
            </a:pPr>
            <a:r>
              <a:rPr lang="en-US" altLang="en-US" sz="2200" i="1" smtClean="0">
                <a:solidFill>
                  <a:schemeClr val="bg1"/>
                </a:solidFill>
                <a:latin typeface="Comic Sans MS" panose="030F0702030302020204" pitchFamily="66" charset="0"/>
              </a:rPr>
              <a:t>Свака стаза обележена је почетним словом њихових имена.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67200" y="4407049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b="1" smtClean="0">
                <a:solidFill>
                  <a:prstClr val="black"/>
                </a:solidFill>
                <a:sym typeface="Symbol" pitchFamily="18" charset="2"/>
              </a:rPr>
              <a:t>О</a:t>
            </a:r>
            <a:endParaRPr lang="en-US" altLang="en-US" b="1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51363" y="2948136"/>
            <a:ext cx="325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endParaRPr lang="en-US" altLang="en-US" sz="2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67400" y="3965724"/>
            <a:ext cx="388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91200" y="5261124"/>
            <a:ext cx="263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59088" y="5691336"/>
            <a:ext cx="293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5181600" y="3862536"/>
            <a:ext cx="395288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896" y="188640"/>
            <a:ext cx="87834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-0.00781 -0.01736 -0.01562 -0.03472 -0.02916 -0.04722 C -0.0427 -0.05972 -0.06215 -0.06991 -0.08125 -0.075 C -0.10034 -0.08009 -0.12569 -0.08379 -0.14375 -0.07778 C -0.1618 -0.07176 -0.17777 -0.05046 -0.18958 -0.03889 C -0.20139 -0.02731 -0.20833 -0.02129 -0.21458 -0.00833 C -0.22083 0.00463 -0.22395 0.02269 -0.22708 0.03889 C -0.2302 0.05509 -0.23298 0.07222 -0.23333 0.08889 C -0.23368 0.10556 -0.23229 0.12269 -0.22916 0.13889 C -0.22604 0.15509 -0.22291 0.1713 -0.21458 0.18611 C -0.20625 0.20093 -0.19027 0.21713 -0.17916 0.22778 C -0.16805 0.23843 -0.16041 0.24491 -0.14791 0.25 C -0.13541 0.25509 -0.11805 0.2588 -0.10416 0.25834 C -0.09027 0.25787 -0.07639 0.25232 -0.06458 0.24722 C -0.05277 0.24213 -0.04236 0.23611 -0.03333 0.22778 C -0.0243 0.21945 -0.01632 0.20695 -0.01041 0.19722 C -0.00451 0.1875 -0.00208 0.17963 0.00209 0.16945 C 0.00625 0.15926 0.01146 0.14722 0.01459 0.13611 C 0.01771 0.125 0.02014 0.11482 0.02084 0.10278 C 0.02153 0.09074 0.0198 0.07408 0.01875 0.06389 C 0.01771 0.05371 0.01598 0.05047 0.01459 0.04167 C 0.0132 0.03287 0.01389 0.02084 0.01042 0.01111 C 0.00695 0.00139 -0.00347 -0.0125 -0.00625 -0.01666 " pathEditMode="relative" ptsTypes="aaaaaaaaaaaaaaaaaaaaaaA">
                                      <p:cBhvr>
                                        <p:cTn id="5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build="p"/>
      <p:bldP spid="10" grpId="0"/>
      <p:bldP spid="23" grpId="0"/>
      <p:bldP spid="24" grpId="0"/>
      <p:bldP spid="25" grpId="0"/>
      <p:bldP spid="26" grpId="0"/>
      <p:bldP spid="29" grpId="0" animBg="1"/>
      <p:bldP spid="29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04800" y="152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altLang="en-US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Да ли ће Павле у току једног свог круга прећи преко путања свих својих другарица?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08461" y="609600"/>
            <a:ext cx="2249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sr-Cyrl-RS" altLang="en-US" sz="2400" b="1" i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Одговор:</a:t>
            </a:r>
            <a:r>
              <a:rPr lang="sr-Cyrl-RS" altLang="en-US" sz="2400" b="1" i="1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i="1" smtClean="0">
                <a:solidFill>
                  <a:srgbClr val="FF3300"/>
                </a:solidFill>
                <a:latin typeface="Comic Sans MS" panose="030F0702030302020204" pitchFamily="66" charset="0"/>
              </a:rPr>
              <a:t>Не.</a:t>
            </a:r>
            <a:endParaRPr lang="en-US" altLang="en-US" i="1" smtClean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990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en-US" altLang="en-US" sz="2400" smtClean="0">
                <a:solidFill>
                  <a:srgbClr val="000000"/>
                </a:solidFill>
                <a:latin typeface="Comic Sans MS" panose="030F0702030302020204" pitchFamily="66" charset="0"/>
              </a:rPr>
              <a:t>Наведите чије путање ће Павле пресећи и на колико места.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552" y="1772816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0" hangingPunct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sr-Cyrl-RS" altLang="en-US" sz="2400" i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Одговор:</a:t>
            </a:r>
            <a:r>
              <a:rPr lang="sr-Cyrl-RS" altLang="en-US" sz="2400" i="1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i="1" smtClean="0">
                <a:solidFill>
                  <a:srgbClr val="FF3300"/>
                </a:solidFill>
                <a:latin typeface="Comic Sans MS" panose="030F0702030302020204" pitchFamily="66" charset="0"/>
              </a:rPr>
              <a:t>Павле ће пресећи Анину и Јованину путању на 2 места, Мињину на 1 мест</a:t>
            </a:r>
            <a:r>
              <a:rPr lang="sr-Cyrl-RS" altLang="en-US" sz="2400" i="1">
                <a:solidFill>
                  <a:srgbClr val="FF3300"/>
                </a:solidFill>
                <a:latin typeface="Comic Sans MS" panose="030F0702030302020204" pitchFamily="66" charset="0"/>
              </a:rPr>
              <a:t>о</a:t>
            </a:r>
            <a:r>
              <a:rPr lang="en-US" altLang="en-US" sz="2400" i="1" smtClean="0">
                <a:solidFill>
                  <a:srgbClr val="FF3300"/>
                </a:solidFill>
                <a:latin typeface="Comic Sans MS" panose="030F0702030302020204" pitchFamily="66" charset="0"/>
              </a:rPr>
              <a:t>, док Соњину путању неће пресећи ни једном.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259138" y="3674368"/>
            <a:ext cx="2303462" cy="230346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2200" y="4664968"/>
            <a:ext cx="1295400" cy="1981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06975" y="4185543"/>
            <a:ext cx="936625" cy="2232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4207768"/>
            <a:ext cx="3429000" cy="14478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48000" y="3293368"/>
            <a:ext cx="1981200" cy="1981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67200" y="4599881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b="1" smtClean="0">
                <a:solidFill>
                  <a:prstClr val="black"/>
                </a:solidFill>
                <a:sym typeface="Symbol" pitchFamily="18" charset="2"/>
              </a:rPr>
              <a:t>О</a:t>
            </a:r>
            <a:endParaRPr lang="en-US" altLang="en-US" b="1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51363" y="3140968"/>
            <a:ext cx="325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endParaRPr lang="en-US" altLang="en-US" sz="2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67400" y="4158556"/>
            <a:ext cx="388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91200" y="5453956"/>
            <a:ext cx="263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59088" y="5884168"/>
            <a:ext cx="293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en-US" altLang="en-US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en-US" altLang="en-US" sz="2200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5181600" y="4055368"/>
            <a:ext cx="395288" cy="3810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-0.00781 -0.01736 -0.01562 -0.03472 -0.02916 -0.04722 C -0.0427 -0.05972 -0.06215 -0.06991 -0.08125 -0.075 C -0.10034 -0.08009 -0.12569 -0.08379 -0.14375 -0.07778 C -0.1618 -0.07176 -0.17777 -0.05046 -0.18958 -0.03889 C -0.20139 -0.02731 -0.20833 -0.02129 -0.21458 -0.00833 C -0.22083 0.00463 -0.22395 0.02269 -0.22708 0.03889 C -0.2302 0.05509 -0.23298 0.07222 -0.23333 0.08889 C -0.23368 0.10556 -0.23229 0.12269 -0.22916 0.13889 C -0.22604 0.15509 -0.22291 0.1713 -0.21458 0.18611 C -0.20625 0.20093 -0.19027 0.21713 -0.17916 0.22778 C -0.16805 0.23843 -0.16041 0.24491 -0.14791 0.25 C -0.13541 0.25509 -0.11805 0.2588 -0.10416 0.25834 C -0.09027 0.25787 -0.07639 0.25232 -0.06458 0.24722 C -0.05277 0.24213 -0.04236 0.23611 -0.03333 0.22778 C -0.0243 0.21945 -0.01632 0.20695 -0.01041 0.19722 C -0.00451 0.1875 -0.00208 0.17963 0.00209 0.16945 C 0.00625 0.15926 0.01146 0.14722 0.01459 0.13611 C 0.01771 0.125 0.02014 0.11482 0.02084 0.10278 C 0.02153 0.09074 0.0198 0.07408 0.01875 0.06389 C 0.01771 0.05371 0.01598 0.05047 0.01459 0.04167 C 0.0132 0.03287 0.01389 0.02084 0.01042 0.01111 C 0.00695 0.00139 -0.00347 -0.0125 -0.00625 -0.01666 " pathEditMode="relative" ptsTypes="aaaaaaaaaaaaaaaaaaaaaaA">
                                      <p:cBhvr>
                                        <p:cTn id="4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" grpId="0"/>
      <p:bldP spid="4" grpId="0"/>
      <p:bldP spid="16" grpId="0"/>
      <p:bldP spid="17" grpId="0" animBg="1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6908006" cy="655637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Задатак за самостални рад</a:t>
            </a:r>
            <a:endParaRPr lang="en-US" b="1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12192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SzPct val="70000"/>
              <a:buFont typeface="Wingdings 2" panose="05020102010507070707" pitchFamily="18" charset="2"/>
              <a:buChar char=""/>
            </a:pP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Права </a:t>
            </a:r>
            <a:r>
              <a:rPr lang="en-US" altLang="en-US" sz="24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 и кружнице 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k</a:t>
            </a:r>
            <a:r>
              <a:rPr lang="en-US" altLang="en-US" sz="2400" i="1" baseline="-2500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1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и 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k</a:t>
            </a:r>
            <a:r>
              <a:rPr lang="en-US" altLang="en-US" sz="2400" i="1" baseline="-2500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полупречника 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</a:rPr>
              <a:t>2cm</a:t>
            </a: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 и </a:t>
            </a:r>
            <a:r>
              <a:rPr lang="en-US" altLang="en-US" sz="2400" i="1" smtClean="0">
                <a:solidFill>
                  <a:schemeClr val="bg1"/>
                </a:solidFill>
                <a:latin typeface="Comic Sans MS" panose="030F0702030302020204" pitchFamily="66" charset="0"/>
              </a:rPr>
              <a:t>3cm </a:t>
            </a:r>
            <a:r>
              <a:rPr lang="en-US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имају само једну заједничку тачку. Нацртај све могуће случајеве.</a:t>
            </a:r>
            <a:endParaRPr lang="en-US" altLang="en-US" sz="2400" i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73150" y="3922713"/>
            <a:ext cx="755650" cy="757237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38200" y="4714875"/>
            <a:ext cx="1152525" cy="1152525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4679950"/>
            <a:ext cx="1728788" cy="34925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>
            <a:off x="3054350" y="4714875"/>
            <a:ext cx="755650" cy="757238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19400" y="3563938"/>
            <a:ext cx="1152525" cy="1150937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538413" y="4710113"/>
            <a:ext cx="1728787" cy="34925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5035550" y="3959225"/>
            <a:ext cx="755650" cy="755650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800600" y="3571875"/>
            <a:ext cx="1152525" cy="1152525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519613" y="4718050"/>
            <a:ext cx="1728787" cy="36513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7010400" y="4714875"/>
            <a:ext cx="755650" cy="757238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805613" y="4714875"/>
            <a:ext cx="1152525" cy="1152525"/>
          </a:xfrm>
          <a:prstGeom prst="ellipse">
            <a:avLst/>
          </a:prstGeom>
          <a:noFill/>
          <a:ln w="228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577013" y="4679950"/>
            <a:ext cx="1728787" cy="34925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304800" y="2590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  <a:defRPr/>
            </a:pPr>
            <a:r>
              <a:rPr lang="sr-Cyrl-RS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Решење:</a:t>
            </a:r>
            <a:endParaRPr lang="en-US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/>
      <p:bldP spid="15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6" grpId="0" animBg="1"/>
      <p:bldP spid="3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76464" cy="881068"/>
          </a:xfrm>
        </p:spPr>
        <p:txBody>
          <a:bodyPr>
            <a:noAutofit/>
          </a:bodyPr>
          <a:lstStyle/>
          <a:p>
            <a:r>
              <a:rPr lang="sr-Cyrl-RS" sz="6000" b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РУЧАК ...</a:t>
            </a:r>
            <a:endParaRPr lang="en-US" sz="6000" b="1">
              <a:solidFill>
                <a:srgbClr val="0000FF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73352" y="2012886"/>
            <a:ext cx="5797296" cy="3883152"/>
          </a:xfrm>
        </p:spPr>
      </p:pic>
    </p:spTree>
    <p:extLst>
      <p:ext uri="{BB962C8B-B14F-4D97-AF65-F5344CB8AC3E}">
        <p14:creationId xmlns:p14="http://schemas.microsoft.com/office/powerpoint/2010/main" val="1232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620688"/>
            <a:ext cx="7632848" cy="2520280"/>
          </a:xfrm>
          <a:prstGeom prst="rect">
            <a:avLst/>
          </a:prstGeom>
          <a:ln>
            <a:noFill/>
          </a:ln>
          <a:effectLst>
            <a:outerShdw blurRad="76200" dist="12700" dir="5400000" algn="ctr">
              <a:srgbClr val="000000">
                <a:alpha val="62000"/>
              </a:srgbClr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84958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222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МЕЂУСОБНИ ПОЛОЖАЈ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ДВЕ КРУЖНИЦЕ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(ДВА КРУГА)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23" y="3672915"/>
            <a:ext cx="3616085" cy="2408741"/>
          </a:xfrm>
          <a:prstGeom prst="rect">
            <a:avLst/>
          </a:prstGeom>
        </p:spPr>
      </p:pic>
      <p:pic>
        <p:nvPicPr>
          <p:cNvPr id="7" name="Picture 1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8" r="35957" b="20605"/>
          <a:stretch/>
        </p:blipFill>
        <p:spPr bwMode="auto">
          <a:xfrm>
            <a:off x="539552" y="3933056"/>
            <a:ext cx="3672111" cy="23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683568" y="2729407"/>
            <a:ext cx="43316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Comic Sans MS" pitchFamily="66" charset="0"/>
              </a:rPr>
              <a:t>Групе </a:t>
            </a:r>
            <a:r>
              <a:rPr lang="sr-Cyrl-RS" sz="3000" smtClean="0">
                <a:solidFill>
                  <a:prstClr val="black"/>
                </a:solidFill>
                <a:latin typeface="Comic Sans MS" pitchFamily="66" charset="0"/>
              </a:rPr>
              <a:t>изналазе идеје за увођење релација између две кружнице (два круга).</a:t>
            </a:r>
          </a:p>
        </p:txBody>
      </p:sp>
      <p:sp>
        <p:nvSpPr>
          <p:cNvPr id="6" name="Cloud 5"/>
          <p:cNvSpPr/>
          <p:nvPr/>
        </p:nvSpPr>
        <p:spPr>
          <a:xfrm>
            <a:off x="1863080" y="576064"/>
            <a:ext cx="3861048" cy="126876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sr-Cyrl-R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3</a:t>
            </a:r>
            <a:endParaRPr lang="en-AU" sz="2800" b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0551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5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2997200"/>
            <a:ext cx="30781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600">
                <a:solidFill>
                  <a:schemeClr val="bg1"/>
                </a:solidFill>
                <a:latin typeface="Comic Sans MS" pitchFamily="66" charset="0"/>
              </a:rPr>
              <a:t>Изградња геометрије у којој је тачка  основни геометријски објекат потиче од  </a:t>
            </a:r>
            <a:r>
              <a:rPr lang="sr-Latn-CS" sz="2600" smtClean="0">
                <a:solidFill>
                  <a:schemeClr val="bg1"/>
                </a:solidFill>
                <a:latin typeface="Comic Sans MS" pitchFamily="66" charset="0"/>
              </a:rPr>
              <a:t>ЕУКЛИДА</a:t>
            </a:r>
            <a:r>
              <a:rPr lang="en-US" sz="260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581" name="Picture 5" descr="220px-Euklid-von-Alexandria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049226"/>
            <a:ext cx="2808312" cy="33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332656"/>
            <a:ext cx="6984776" cy="22322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78155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ОСНОВНИ  ГЕОМЕТРИЈСКИ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ap="flat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ОБЈЕКТИ И РЕЛАЦИЈЕ</a:t>
            </a:r>
            <a:endParaRPr lang="ru-RU" sz="3000" b="1" smtClean="0">
              <a:ln w="22225" cap="flat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  <a:round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752600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sr-Cyrl-RS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Две кружнице немају заједничких тачкака.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indent="-171450" eaLnBrk="0" hangingPunct="0">
              <a:spcBef>
                <a:spcPts val="0"/>
              </a:spcBef>
              <a:buSzPct val="100000"/>
              <a:defRPr/>
            </a:pPr>
            <a:r>
              <a:rPr 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празан скуп, тј.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4824536" cy="27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1559" y="5733256"/>
            <a:ext cx="676875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Растојање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центара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кружница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називамо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централно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растојање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означавамо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  </a:t>
            </a:r>
            <a:endParaRPr lang="en-US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52120" y="2204864"/>
            <a:ext cx="3200400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= </a:t>
            </a:r>
            <a:r>
              <a:rPr lang="en-US" sz="30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⌀</a:t>
            </a:r>
            <a:endParaRPr 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20162" y="3534823"/>
            <a:ext cx="1728192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d</a:t>
            </a: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&gt;</a:t>
            </a: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+</a:t>
            </a: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2930260"/>
            <a:ext cx="508250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А)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1052736"/>
            <a:ext cx="8964488" cy="498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Tx/>
              <a:buSzPct val="70000"/>
              <a:buFont typeface="Wingdings 2" panose="05020102010507070707" pitchFamily="18" charset="2"/>
              <a:buChar char=""/>
            </a:pPr>
            <a:r>
              <a:rPr lang="sr-Cyrl-R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Две</a:t>
            </a: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 кружниц</a:t>
            </a:r>
            <a:r>
              <a:rPr lang="sr-Cyrl-R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е</a:t>
            </a: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 могу бити у следећем међусобном положају: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dirty="0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dirty="0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0326" y="6237312"/>
            <a:ext cx="1402948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|O</a:t>
            </a:r>
            <a:r>
              <a:rPr lang="en-US" sz="2000" b="1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r>
              <a:rPr lang="en-US" sz="2000" b="1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|=d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  <p:bldP spid="13" grpId="0" uiExpand="1" build="p" animBg="1"/>
      <p:bldP spid="15" grpId="0" uiExpand="1" build="p" animBg="1"/>
      <p:bldP spid="16" grpId="0" build="p"/>
      <p:bldP spid="11" grpId="0" build="p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176536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sr-Cyrl-R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Две кружнице немају заједничких тачкака.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171450" indent="-17145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празан скуп, тј.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80112" y="1628800"/>
            <a:ext cx="3200400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= </a:t>
            </a:r>
            <a:r>
              <a:rPr lang="en-US" sz="3000" b="1" dirty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⌀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84168" y="3846434"/>
            <a:ext cx="1944216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d</a:t>
            </a: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&lt;</a:t>
            </a: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</a:t>
            </a:r>
            <a:r>
              <a:rPr lang="sr-Cyrl-RS" sz="28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1342" y="2564904"/>
            <a:ext cx="580258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Б)</a:t>
            </a:r>
            <a:endParaRPr lang="en-US" sz="22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636912"/>
            <a:ext cx="3816424" cy="36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176536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Две кружнице немају заједничких тачкака.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171450" indent="-171450" eaLnBrk="0" hangingPunct="0">
              <a:spcBef>
                <a:spcPts val="0"/>
              </a:spcBef>
              <a:buSzPct val="100000"/>
              <a:defRPr/>
            </a:pPr>
            <a:r>
              <a:rPr 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празан скуп, тј.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80112" y="1628800"/>
            <a:ext cx="3251508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= </a:t>
            </a:r>
            <a:r>
              <a:rPr lang="en-US" sz="30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⌀</a:t>
            </a:r>
            <a:endParaRPr 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84168" y="4990603"/>
            <a:ext cx="1440160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800" b="1" smtClean="0">
                <a:solidFill>
                  <a:schemeClr val="bg1"/>
                </a:solidFill>
              </a:rPr>
              <a:t>  </a:t>
            </a:r>
            <a:r>
              <a:rPr lang="en-US" sz="2800" b="1" smtClean="0">
                <a:solidFill>
                  <a:schemeClr val="bg1"/>
                </a:solidFill>
              </a:rPr>
              <a:t>d</a:t>
            </a: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=</a:t>
            </a: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0</a:t>
            </a:r>
            <a:endParaRPr lang="en-US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1342" y="2420888"/>
            <a:ext cx="440433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0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В)</a:t>
            </a:r>
            <a:endParaRPr lang="en-US" sz="20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637050"/>
            <a:ext cx="3816424" cy="36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92080" y="3068960"/>
            <a:ext cx="3736715" cy="1579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Ако се </a:t>
            </a:r>
            <a:r>
              <a:rPr lang="en-US" sz="240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центри кружница поклапају кажемо </a:t>
            </a:r>
            <a:r>
              <a:rPr lang="en-US" sz="240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да </a:t>
            </a:r>
            <a:r>
              <a:rPr lang="en-US" sz="240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су кружнице </a:t>
            </a:r>
            <a:r>
              <a:rPr lang="en-US" sz="2800" b="1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концентричне</a:t>
            </a:r>
            <a:r>
              <a:rPr lang="sr-Cyrl-RS" sz="2400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build="p"/>
      <p:bldP spid="1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39446" y="260648"/>
            <a:ext cx="737697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Kонцентричне</a:t>
            </a:r>
            <a:r>
              <a:rPr lang="sr-Cyrl-RS" sz="2800" b="1" smtClean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кружнице око нас ...</a:t>
            </a:r>
            <a:endParaRPr lang="en-US" sz="2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28800"/>
            <a:ext cx="2245834" cy="212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31" y="1587423"/>
            <a:ext cx="3264458" cy="2170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949" y="4338507"/>
            <a:ext cx="4487402" cy="206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82" y="4095886"/>
            <a:ext cx="1938270" cy="23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196752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2"/>
              <a:defRPr/>
            </a:pP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Две кружнице имају једну заједничку тачку.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Оне се тада додирују.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6016" y="1728232"/>
            <a:ext cx="3312368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)={</a:t>
            </a:r>
            <a:r>
              <a:rPr lang="sr-Cyrl-RS" sz="2400" b="1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А</a:t>
            </a:r>
            <a:r>
              <a:rPr lang="en-US" sz="2400" b="1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}</a:t>
            </a:r>
            <a:endParaRPr 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68144" y="4277476"/>
            <a:ext cx="1828800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d</a:t>
            </a: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=</a:t>
            </a: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smtClean="0">
                <a:solidFill>
                  <a:schemeClr val="bg1"/>
                </a:solidFill>
              </a:rPr>
              <a:t>1</a:t>
            </a:r>
            <a:r>
              <a:rPr lang="en-US" sz="2800" b="1" smtClean="0">
                <a:solidFill>
                  <a:schemeClr val="bg1"/>
                </a:solidFill>
              </a:rPr>
              <a:t>+</a:t>
            </a:r>
            <a:r>
              <a:rPr lang="sr-Cyrl-R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smtClean="0">
                <a:solidFill>
                  <a:schemeClr val="bg1"/>
                </a:solidFill>
              </a:rPr>
              <a:t>2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9717" y="2348880"/>
            <a:ext cx="508250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А)</a:t>
            </a:r>
            <a:endParaRPr lang="en-US" sz="22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957" y="3036489"/>
            <a:ext cx="3832344" cy="330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7967" y="2456794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Додирују се споља.</a:t>
            </a:r>
            <a:endParaRPr lang="en-US" sz="2400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 animBg="1"/>
      <p:bldP spid="15" grpId="0" uiExpand="1" build="p" animBg="1"/>
      <p:bldP spid="16" grpId="0" build="p"/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124744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2"/>
              <a:defRPr/>
            </a:pPr>
            <a:r>
              <a:rPr lang="sr-Cyrl-R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Две кружнице имају једну заједничку тачку.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Оне се тада додирују.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6016" y="1656224"/>
            <a:ext cx="3312368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)={</a:t>
            </a:r>
            <a:r>
              <a:rPr lang="sr-Cyrl-RS" sz="2400" b="1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А</a:t>
            </a:r>
            <a:r>
              <a:rPr lang="en-US" sz="2400" b="1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}</a:t>
            </a:r>
            <a:endParaRPr 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68144" y="3989444"/>
            <a:ext cx="1872208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d =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9717" y="2168682"/>
            <a:ext cx="508250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Б)</a:t>
            </a:r>
            <a:endParaRPr lang="en-US" sz="22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967" y="2276596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Додирују се изнутра.</a:t>
            </a:r>
            <a:endParaRPr lang="en-US" sz="2400" u="sng" dirty="0"/>
          </a:p>
        </p:txBody>
      </p:sp>
      <p:pic>
        <p:nvPicPr>
          <p:cNvPr id="9" name="Picture 8" descr="http://nastavamatematike.files.wordpress.com/2012/10/d0bed0b4d0bdd0bed181-d0b4d0b2d0b5-d0bad180d183d0b6d0bdd0b8d186d0b5-3.png?w=6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19" y="2852936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build="p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268760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3"/>
              <a:defRPr/>
            </a:pP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Две кружнице имају две заједничке тачке.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Оне се тада секу.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1872248"/>
            <a:ext cx="3672408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)={</a:t>
            </a:r>
            <a:r>
              <a:rPr lang="sr-Cyrl-R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А</a:t>
            </a:r>
            <a:r>
              <a:rPr lang="en-U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,B}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68144" y="4133460"/>
            <a:ext cx="1828800" cy="7426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smtClean="0">
                <a:solidFill>
                  <a:schemeClr val="bg1"/>
                </a:solidFill>
              </a:rPr>
              <a:t> d &lt;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smtClean="0">
                <a:solidFill>
                  <a:schemeClr val="bg1"/>
                </a:solidFill>
              </a:rPr>
              <a:t>1</a:t>
            </a:r>
            <a:r>
              <a:rPr lang="en-US" sz="2800" b="1" smtClean="0">
                <a:solidFill>
                  <a:schemeClr val="bg1"/>
                </a:solidFill>
              </a:rPr>
              <a:t>+ </a:t>
            </a: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smtClean="0">
                <a:solidFill>
                  <a:schemeClr val="bg1"/>
                </a:solidFill>
              </a:rPr>
              <a:t>2</a:t>
            </a:r>
            <a:endParaRPr lang="en-US" sz="2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88875"/>
            <a:ext cx="4739525" cy="36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2934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ДВЕ кружнице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 animBg="1"/>
      <p:bldP spid="15" grpId="0" uiExpand="1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752600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sr-Cyrl-R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Два круга немају заједничких тачкака.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114300" indent="-1143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празан скуп, тј.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8104" y="2204864"/>
            <a:ext cx="3384376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(O,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(S,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 = </a:t>
            </a:r>
            <a:r>
              <a:rPr lang="en-US" sz="30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⌀</a:t>
            </a:r>
            <a:endParaRPr lang="en-US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1640" y="3356992"/>
            <a:ext cx="2664296" cy="26642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20072" y="3676444"/>
            <a:ext cx="1737360" cy="1737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64196" y="46339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O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45091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436510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3902" y="428351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ДВА КРУГА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04" y="1052736"/>
            <a:ext cx="8964488" cy="498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Tx/>
              <a:buSzPct val="70000"/>
              <a:buFont typeface="Wingdings 2" panose="05020102010507070707" pitchFamily="18" charset="2"/>
              <a:buChar char=""/>
            </a:pPr>
            <a:r>
              <a:rPr lang="sr-Cyrl-R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Два</a:t>
            </a: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 кру</a:t>
            </a:r>
            <a:r>
              <a:rPr lang="sr-Cyrl-R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га</a:t>
            </a:r>
            <a:r>
              <a:rPr lang="en-US" altLang="en-US" sz="2000" b="1" u="wavyHeavy" smtClean="0">
                <a:solidFill>
                  <a:schemeClr val="bg1"/>
                </a:solidFill>
                <a:latin typeface="Comic Sans MS" panose="030F0702030302020204" pitchFamily="66" charset="0"/>
              </a:rPr>
              <a:t> могу бити у следећем међусобном положају:</a:t>
            </a:r>
          </a:p>
        </p:txBody>
      </p:sp>
    </p:spTree>
    <p:extLst>
      <p:ext uri="{BB962C8B-B14F-4D97-AF65-F5344CB8AC3E}">
        <p14:creationId xmlns:p14="http://schemas.microsoft.com/office/powerpoint/2010/main" val="28618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 animBg="1"/>
      <p:bldP spid="2" grpId="0" animBg="1"/>
      <p:bldP spid="17" grpId="0" animBg="1"/>
      <p:bldP spid="18" grpId="0"/>
      <p:bldP spid="19" grpId="0"/>
      <p:bldP spid="20" grpId="0"/>
      <p:bldP spid="21" grpId="0"/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40768"/>
            <a:ext cx="8229600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2"/>
              <a:defRPr/>
            </a:pPr>
            <a:r>
              <a:rPr lang="sr-Cyrl-RS" sz="2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Два круга имају тачно једну заједничку тачку. 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457200" indent="-457200" eaLnBrk="0" hangingPunct="0">
              <a:spcBef>
                <a:spcPts val="0"/>
              </a:spcBef>
              <a:buSzPct val="100000"/>
              <a:defRPr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Они се тада додирују.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6016" y="1872248"/>
            <a:ext cx="3312368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)={</a:t>
            </a:r>
            <a:r>
              <a:rPr lang="sr-Cyrl-R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А</a:t>
            </a:r>
            <a:r>
              <a:rPr lang="en-U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}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0" y="3284984"/>
            <a:ext cx="2664296" cy="26642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95936" y="3604436"/>
            <a:ext cx="1737360" cy="17373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64196" y="456196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O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44371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4293096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9766" y="4211506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ДВА КРУГА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429309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1905">
                  <a:solidFill>
                    <a:schemeClr val="tx1">
                      <a:alpha val="80000"/>
                    </a:schemeClr>
                  </a:solidFill>
                </a:ln>
                <a:solidFill>
                  <a:srgbClr val="FF0000"/>
                </a:solidFill>
              </a:rPr>
              <a:t>A</a:t>
            </a:r>
            <a:endParaRPr lang="en-US" sz="2800" b="1">
              <a:ln w="1905">
                <a:solidFill>
                  <a:schemeClr val="tx1">
                    <a:alpha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4253607"/>
            <a:ext cx="336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</a:t>
            </a:r>
            <a:endParaRPr lang="en-US" sz="3400" b="1">
              <a:ln w="190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 animBg="1"/>
      <p:bldP spid="11" grpId="0" animBg="1"/>
      <p:bldP spid="12" grpId="0" animBg="1"/>
      <p:bldP spid="14" grpId="0"/>
      <p:bldP spid="17" grpId="0"/>
      <p:bldP spid="18" grpId="0"/>
      <p:bldP spid="19" grpId="0"/>
      <p:bldP spid="16" grpId="0"/>
      <p:bldP spid="2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40768"/>
            <a:ext cx="8229600" cy="5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3"/>
              <a:defRPr/>
            </a:pP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Дв</a:t>
            </a:r>
            <a:r>
              <a:rPr lang="en-U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a</a:t>
            </a: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круга имају више заједничких тачкака.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66420" y="2204864"/>
            <a:ext cx="3282044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(O, 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(S, </a:t>
            </a:r>
            <a:r>
              <a:rPr lang="en-US" sz="2400" b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</a:t>
            </a:r>
            <a:r>
              <a:rPr lang="en-US" sz="2400" b="1" baseline="-2500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sr-Cyrl-R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=</a:t>
            </a:r>
            <a:r>
              <a:rPr lang="sr-Cyrl-R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</a:t>
            </a:r>
            <a:endParaRPr 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1342" y="2204864"/>
            <a:ext cx="652266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А)</a:t>
            </a:r>
            <a:endParaRPr lang="en-US" sz="22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088" y="2276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 eaLnBrk="0" hangingPunct="0">
              <a:spcBef>
                <a:spcPts val="0"/>
              </a:spcBef>
              <a:buSzPct val="10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област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тј.</a:t>
            </a: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671" y="3428998"/>
            <a:ext cx="4341457" cy="2891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5600" y="4554706"/>
            <a:ext cx="4507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n w="1905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FF0000"/>
                </a:solidFill>
              </a:rPr>
              <a:t>F</a:t>
            </a:r>
            <a:endParaRPr lang="en-US" sz="3400" b="1" dirty="0">
              <a:ln w="1905">
                <a:solidFill>
                  <a:schemeClr val="tx1">
                    <a:alpha val="77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ДВА КРУГА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p" animBg="1"/>
      <p:bldP spid="16" grpId="0" build="p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899592" y="188640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latin typeface="Comic Sans MS" pitchFamily="66" charset="0"/>
              </a:rPr>
              <a:t>се</a:t>
            </a:r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4000" b="1" err="1" smtClean="0">
                <a:solidFill>
                  <a:schemeClr val="bg1"/>
                </a:solidFill>
                <a:latin typeface="Comic Sans MS" pitchFamily="66" charset="0"/>
              </a:rPr>
              <a:t>подсетимо</a:t>
            </a:r>
            <a:r>
              <a:rPr lang="sr-Cyrl-RS" sz="4000" b="1" smtClean="0">
                <a:solidFill>
                  <a:schemeClr val="bg1"/>
                </a:solidFill>
                <a:latin typeface="Comic Sans MS" pitchFamily="66" charset="0"/>
              </a:rPr>
              <a:t> ...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23528" y="4095075"/>
            <a:ext cx="8748463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Процес 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формирања геометријског појма се 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врши: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 посматрањем 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формирањем 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пред</a:t>
            </a:r>
            <a:r>
              <a:rPr lang="sr-Cyrl-RS" sz="2800" smtClean="0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таве 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о облику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- уопштавањем битних својстава објекта 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Најважнији методички проблем је формирање математичких појмова</a:t>
            </a:r>
            <a:r>
              <a:rPr lang="sr-Cyrl-RS" sz="280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27803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ни се  НЕ МОГУ ДЕЦИ ДАТИ ВЕЋ СЕ МОРАЈУ ПОСТЕПЕНО РАЗВИЈАТИ ЈЕДИНО ЊИХОВ</a:t>
            </a:r>
            <a:r>
              <a:rPr lang="sr-Cyrl-RS" sz="2800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М СОПСТВЕНОМ СВЕСНОМ 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АКТИВНОШЋУ</a:t>
            </a: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196752"/>
            <a:ext cx="8229600" cy="5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spcAft>
                <a:spcPts val="1000"/>
              </a:spcAft>
              <a:buSzPct val="100000"/>
              <a:buFont typeface="+mj-lt"/>
              <a:buAutoNum type="arabicPeriod" startAt="3"/>
              <a:defRPr/>
            </a:pP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Дв</a:t>
            </a:r>
            <a:r>
              <a:rPr lang="en-U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a</a:t>
            </a:r>
            <a:r>
              <a:rPr lang="sr-Cyrl-RS" sz="24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 круга имају више заједничких тачкака.</a:t>
            </a:r>
            <a:endParaRPr lang="en-US" sz="24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66420" y="1916832"/>
            <a:ext cx="3282044" cy="5486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Cambria Math"/>
                <a:ea typeface="Calibri"/>
                <a:cs typeface="Cambria Math"/>
              </a:rPr>
              <a:t>⋂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(O</a:t>
            </a:r>
            <a:r>
              <a:rPr lang="en-US" sz="2400" b="1" baseline="-25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r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sr-Cyrl-R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=</a:t>
            </a:r>
            <a:r>
              <a:rPr lang="sr-Cyrl-RS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1916832"/>
            <a:ext cx="652266" cy="58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200" b="1" smtClean="0">
                <a:solidFill>
                  <a:srgbClr val="FF3300"/>
                </a:solidFill>
                <a:latin typeface="Comic Sans MS" panose="030F0702030302020204" pitchFamily="66" charset="0"/>
              </a:rPr>
              <a:t>Б)</a:t>
            </a:r>
            <a:endParaRPr lang="en-US" sz="22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266" y="1988840"/>
            <a:ext cx="492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ts val="0"/>
              </a:spcBef>
              <a:buSzPct val="100000"/>
              <a:defRPr/>
            </a:pP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Њихов пресек је мањи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круг,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тј.</a:t>
            </a:r>
            <a:endParaRPr lang="sr-Cyrl-R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520" y="3068960"/>
            <a:ext cx="2664296" cy="26642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46448" y="3212976"/>
            <a:ext cx="13716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69976" y="37924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9710" y="363889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460" y="434594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O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4077072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14192" y="3212976"/>
            <a:ext cx="2664296" cy="26642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160640" y="3497560"/>
            <a:ext cx="13716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4168" y="407707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3902" y="392347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7132" y="448995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O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8328" y="422108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4512" y="3212976"/>
            <a:ext cx="2664296" cy="26642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742584" y="3857600"/>
            <a:ext cx="1371600" cy="1371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6112" y="44371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846" y="4283514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•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8608" y="443366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O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8648" y="4252736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•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b="1" cap="all" smtClean="0">
                <a:ln/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ОДНОС ДВА КРУГА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6" grpId="0" build="p"/>
      <p:bldP spid="11" grpId="0"/>
      <p:bldP spid="18" grpId="0" animBg="1"/>
      <p:bldP spid="9" grpId="0" animBg="1"/>
      <p:bldP spid="14" grpId="0"/>
      <p:bldP spid="17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0540" y="620688"/>
            <a:ext cx="8109892" cy="1728192"/>
          </a:xfrm>
          <a:prstGeom prst="rect">
            <a:avLst/>
          </a:prstGeom>
          <a:ln>
            <a:noFill/>
          </a:ln>
          <a:effectLst>
            <a:outerShdw blurRad="63500" dist="12700" dir="5400000" algn="ctr">
              <a:srgbClr val="000000"/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73281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„</a:t>
            </a: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НЕ  ДИРАЈТЕ  МОЈЕ  КРУГОВЕ</a:t>
            </a: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“</a:t>
            </a: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lang="sr-Cyrl-RS" sz="3000" b="1" smtClean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984" y="2780928"/>
            <a:ext cx="3200400" cy="337832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540" y="3284984"/>
            <a:ext cx="4293468" cy="28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u="sng" smtClean="0">
                <a:solidFill>
                  <a:prstClr val="black"/>
                </a:solidFill>
                <a:latin typeface="Comic Sans MS" pitchFamily="66" charset="0"/>
              </a:rPr>
              <a:t>АРХИМЕД</a:t>
            </a:r>
            <a:r>
              <a:rPr lang="ru-RU" sz="28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ts val="4400"/>
              </a:lnSpc>
            </a:pPr>
            <a:r>
              <a:rPr lang="ru-RU" sz="2800" smtClean="0">
                <a:solidFill>
                  <a:prstClr val="black"/>
                </a:solidFill>
                <a:latin typeface="Comic Sans MS" pitchFamily="66" charset="0"/>
              </a:rPr>
              <a:t>(287.п.н.е.-212</a:t>
            </a:r>
            <a:r>
              <a:rPr lang="ru-RU" sz="280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ru-RU" sz="2800" smtClean="0">
                <a:solidFill>
                  <a:prstClr val="black"/>
                </a:solidFill>
                <a:latin typeface="Comic Sans MS" pitchFamily="66" charset="0"/>
              </a:rPr>
              <a:t>п.н.е</a:t>
            </a:r>
            <a:r>
              <a:rPr lang="ru-RU" sz="2800">
                <a:solidFill>
                  <a:prstClr val="black"/>
                </a:solidFill>
                <a:latin typeface="Comic Sans MS" pitchFamily="66" charset="0"/>
              </a:rPr>
              <a:t>.) грчки математичар, физичар и астроном, из Сиракузе на Сицилији</a:t>
            </a:r>
            <a:endParaRPr lang="sr-Cyrl-RS" sz="280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8883" y="219412"/>
            <a:ext cx="4505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Крај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Архимедовог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живота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био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неочекиван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Занет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неким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геометријским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проблемом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Архимед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није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ни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приметио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су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Римљани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продрли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град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Док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цртао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фигуре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прашини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римски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војник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зауставио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поред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њега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захтевао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да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пође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са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њим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sr-Cyrl-R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5879"/>
            <a:ext cx="4257726" cy="3263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3" y="4433044"/>
            <a:ext cx="9010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Comic Sans MS" pitchFamily="66" charset="0"/>
              </a:rPr>
              <a:t>Војник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толико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разбеснео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да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извукао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мач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и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убио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га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212. </a:t>
            </a:r>
            <a:r>
              <a:rPr lang="sr-Cyrl-RS" sz="2400" dirty="0">
                <a:solidFill>
                  <a:prstClr val="black"/>
                </a:solidFill>
                <a:latin typeface="Comic Sans MS" pitchFamily="66" charset="0"/>
              </a:rPr>
              <a:t>год.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пре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нове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ере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Када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сахрањен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на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његов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надгробни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споменик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урезана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фигура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сфере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уписане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унутар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цилиндра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и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однос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2:3 у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њиховим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запреминама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што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решење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проблема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које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сам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Архимед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сматрао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својим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највећим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открићем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sr-Cyrl-R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903439"/>
            <a:ext cx="883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Архимед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му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је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mic Sans MS" pitchFamily="66" charset="0"/>
              </a:rPr>
              <a:t>одговорио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sr-Cyrl-RS" sz="2400" b="1" dirty="0">
                <a:solidFill>
                  <a:prstClr val="black"/>
                </a:solidFill>
                <a:latin typeface="Comic Sans MS" pitchFamily="66" charset="0"/>
              </a:rPr>
              <a:t>„</a:t>
            </a:r>
            <a:r>
              <a:rPr lang="en-US" sz="2400" b="1" dirty="0" err="1">
                <a:solidFill>
                  <a:prstClr val="black"/>
                </a:solidFill>
                <a:latin typeface="Comic Sans MS" pitchFamily="66" charset="0"/>
              </a:rPr>
              <a:t>Не</a:t>
            </a: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itchFamily="66" charset="0"/>
              </a:rPr>
              <a:t>дирајте</a:t>
            </a: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itchFamily="66" charset="0"/>
              </a:rPr>
              <a:t>моје</a:t>
            </a: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itchFamily="66" charset="0"/>
              </a:rPr>
              <a:t>кругове</a:t>
            </a:r>
            <a:r>
              <a:rPr lang="sr-Cyrl-RS" sz="2400" b="1" dirty="0">
                <a:solidFill>
                  <a:prstClr val="black"/>
                </a:solidFill>
                <a:latin typeface="Comic Sans MS" pitchFamily="66" charset="0"/>
              </a:rPr>
              <a:t>“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635720" y="2729407"/>
            <a:ext cx="44403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3000" dirty="0" smtClean="0">
                <a:solidFill>
                  <a:prstClr val="black"/>
                </a:solidFill>
                <a:latin typeface="Comic Sans MS" pitchFamily="66" charset="0"/>
              </a:rPr>
              <a:t>Групе изналазе начине како да помоћу добијеног материјала ученици на најлакши начин дођу до решења занимљивих задатака.</a:t>
            </a:r>
          </a:p>
        </p:txBody>
      </p:sp>
      <p:sp>
        <p:nvSpPr>
          <p:cNvPr id="6" name="Cloud 5"/>
          <p:cNvSpPr/>
          <p:nvPr/>
        </p:nvSpPr>
        <p:spPr>
          <a:xfrm>
            <a:off x="1863080" y="576064"/>
            <a:ext cx="3861048" cy="12687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sr-Cyrl-R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4</a:t>
            </a:r>
            <a:endParaRPr lang="en-AU" sz="2800" b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4" y="2857910"/>
            <a:ext cx="3048000" cy="25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268760"/>
            <a:ext cx="8568952" cy="18002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1.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квадрат странице 8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0198" r="50987" b="24450"/>
          <a:stretch/>
        </p:blipFill>
        <p:spPr bwMode="auto">
          <a:xfrm>
            <a:off x="827584" y="3140969"/>
            <a:ext cx="324036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r="61296" b="18305"/>
          <a:stretch/>
        </p:blipFill>
        <p:spPr bwMode="auto">
          <a:xfrm>
            <a:off x="4741026" y="3197324"/>
            <a:ext cx="3143342" cy="31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268760"/>
            <a:ext cx="8568952" cy="18002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квадрат странице 8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20290" r="51340" b="31296"/>
          <a:stretch/>
        </p:blipFill>
        <p:spPr bwMode="auto">
          <a:xfrm>
            <a:off x="899592" y="3284984"/>
            <a:ext cx="296561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20290" r="51677" b="31767"/>
          <a:stretch/>
        </p:blipFill>
        <p:spPr bwMode="auto">
          <a:xfrm>
            <a:off x="4788023" y="3284984"/>
            <a:ext cx="29353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268760"/>
            <a:ext cx="8568952" cy="18002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квадрат странице 8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1814" r="33958" b="19537"/>
          <a:stretch/>
        </p:blipFill>
        <p:spPr bwMode="auto">
          <a:xfrm>
            <a:off x="462254" y="3095972"/>
            <a:ext cx="4181754" cy="32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4907" r="34225" b="3295"/>
          <a:stretch/>
        </p:blipFill>
        <p:spPr bwMode="auto">
          <a:xfrm>
            <a:off x="4644008" y="3284984"/>
            <a:ext cx="396292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268760"/>
            <a:ext cx="8568952" cy="18002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круг пулупречника 4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14798" r="46257" b="5361"/>
          <a:stretch/>
        </p:blipFill>
        <p:spPr bwMode="auto">
          <a:xfrm>
            <a:off x="971600" y="3212976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13168" r="45187" b="4546"/>
          <a:stretch/>
        </p:blipFill>
        <p:spPr bwMode="auto">
          <a:xfrm>
            <a:off x="4471474" y="3212976"/>
            <a:ext cx="290883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268760"/>
            <a:ext cx="8568952" cy="1800200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круг пулупречника 4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0" t="21195" r="46257" b="12139"/>
          <a:stretch/>
        </p:blipFill>
        <p:spPr bwMode="auto">
          <a:xfrm>
            <a:off x="1029206" y="3212976"/>
            <a:ext cx="282271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46257" b="23755"/>
          <a:stretch/>
        </p:blipFill>
        <p:spPr bwMode="auto">
          <a:xfrm>
            <a:off x="4788024" y="3068960"/>
            <a:ext cx="2736304" cy="296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82352" y="1052736"/>
            <a:ext cx="8568952" cy="1584176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Прво нацртај квадрат странице 8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cm</a:t>
            </a:r>
            <a:r>
              <a:rPr lang="sr-Cyrl-R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затим и фигуре на слици. Упореди површине шрафираних фигура. Образложи одговор.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6189" r="11699"/>
          <a:stretch/>
        </p:blipFill>
        <p:spPr bwMode="auto">
          <a:xfrm>
            <a:off x="4752155" y="2780928"/>
            <a:ext cx="3924301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5249" r="12497"/>
          <a:stretch/>
        </p:blipFill>
        <p:spPr bwMode="auto">
          <a:xfrm>
            <a:off x="642739" y="2739008"/>
            <a:ext cx="386715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занимљиви </a:t>
            </a:r>
            <a:r>
              <a:rPr lang="sr-Cyrl-RS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задаци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259632" y="3645024"/>
            <a:ext cx="3600400" cy="2592288"/>
          </a:xfrm>
          <a:prstGeom prst="folded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95288" y="1268760"/>
            <a:ext cx="8137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  <a:latin typeface="Comic Sans MS" pitchFamily="66" charset="0"/>
              </a:rPr>
              <a:t> Г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еометрија описује објекте реалног света,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тада </a:t>
            </a:r>
            <a:r>
              <a:rPr lang="en-US" sz="2800">
                <a:solidFill>
                  <a:schemeClr val="bg1"/>
                </a:solidFill>
                <a:latin typeface="Comic Sans MS" pitchFamily="66" charset="0"/>
              </a:rPr>
              <a:t>п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оложај објекта у 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реално</a:t>
            </a:r>
            <a:r>
              <a:rPr lang="sr-Cyrl-RS" sz="2800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 свету 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пренешен врхом оловке на лист свеске представља </a:t>
            </a:r>
            <a:r>
              <a:rPr lang="sr-Latn-CS" sz="2800" b="1">
                <a:solidFill>
                  <a:schemeClr val="bg1"/>
                </a:solidFill>
                <a:latin typeface="Comic Sans MS" pitchFamily="66" charset="0"/>
              </a:rPr>
              <a:t>ТАЧКУ</a:t>
            </a:r>
            <a:r>
              <a:rPr lang="sr-Latn-CS" sz="280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4653136"/>
            <a:ext cx="9156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А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sr-Cyrl-R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 pitchFamily="18" charset="2"/>
              </a:rPr>
              <a:t>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penci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589">
            <a:off x="2697981" y="3356992"/>
            <a:ext cx="1440160" cy="144016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99592" y="188640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4000" b="1" smtClean="0">
                <a:solidFill>
                  <a:srgbClr val="0000FF"/>
                </a:solidFill>
                <a:latin typeface="Comic Sans MS" pitchFamily="66" charset="0"/>
              </a:rPr>
              <a:t>Од тачке до фигуре</a:t>
            </a:r>
            <a:endParaRPr lang="en-US" sz="40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602" grpId="0"/>
      <p:bldP spid="4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611560" y="2924944"/>
            <a:ext cx="7992888" cy="3096344"/>
          </a:xfrm>
          <a:prstGeom prst="horizontalScroll">
            <a:avLst>
              <a:gd name="adj" fmla="val 18953"/>
            </a:avLst>
          </a:prstGeom>
          <a:solidFill>
            <a:srgbClr val="9DBEE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827584" y="476672"/>
            <a:ext cx="7992888" cy="24482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238570"/>
            <a:ext cx="3130510" cy="924475"/>
          </a:xfrm>
        </p:spPr>
        <p:txBody>
          <a:bodyPr/>
          <a:lstStyle/>
          <a:p>
            <a:r>
              <a:rPr lang="sr-Cyrl-R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Одговор:</a:t>
            </a:r>
            <a:endParaRPr 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3312" y="3807514"/>
            <a:ext cx="7125112" cy="1349678"/>
          </a:xfrm>
        </p:spPr>
        <p:txBody>
          <a:bodyPr>
            <a:normAutofit/>
          </a:bodyPr>
          <a:lstStyle/>
          <a:p>
            <a:pPr>
              <a:buClrTx/>
              <a:buSzPct val="70000"/>
              <a:buFont typeface="Wingdings" panose="05000000000000000000" pitchFamily="2" charset="2"/>
              <a:buChar char="Ø"/>
            </a:pPr>
            <a:r>
              <a:rPr lang="sr-Cyrl-R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свим примерима одговарајући парови шрафираних фигура имају једнаке површине.</a:t>
            </a:r>
            <a:endParaRPr 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3648" y="548680"/>
            <a:ext cx="6624736" cy="88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Cyrl-RS" sz="5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ВРЕМЕ ЈЕ ЗА КАФУ</a:t>
            </a:r>
            <a:endParaRPr lang="en-US" sz="50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969" y="1988840"/>
            <a:ext cx="5884367" cy="44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692696"/>
            <a:ext cx="8109892" cy="17281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wrap="none" numCol="1" rtlCol="0" anchor="b">
            <a:prstTxWarp prst="textCanUp">
              <a:avLst>
                <a:gd name="adj" fmla="val 66667"/>
              </a:avLst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sr-Cyrl-R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„И ТУ СУ КРУГОВИ“</a:t>
            </a:r>
            <a:r>
              <a:rPr lang="en-US" sz="3000" b="1" smtClean="0">
                <a:ln w="2222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sr-Cyrl-RS" sz="3000" b="1" smtClean="0">
              <a:ln w="2222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2526523" cy="31623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6564" y="3140968"/>
            <a:ext cx="4293468" cy="28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r-Cyrl-RS" sz="3200" b="1" u="sng">
                <a:solidFill>
                  <a:srgbClr val="252525"/>
                </a:solidFill>
                <a:latin typeface="Comic Sans MS" panose="030F0702030302020204" pitchFamily="66" charset="0"/>
              </a:rPr>
              <a:t>Џон Вен</a:t>
            </a:r>
            <a:r>
              <a:rPr lang="ru-RU" sz="32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80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sr-Cyrl-RS" sz="2800" smtClean="0">
                <a:solidFill>
                  <a:srgbClr val="252525"/>
                </a:solidFill>
                <a:latin typeface="Comic Sans MS" panose="030F0702030302020204" pitchFamily="66" charset="0"/>
              </a:rPr>
              <a:t>4.8.1834 — 4.4.1923</a:t>
            </a:r>
            <a:r>
              <a:rPr lang="ru-RU" sz="2800" smtClean="0">
                <a:solidFill>
                  <a:prstClr val="black"/>
                </a:solidFill>
                <a:latin typeface="Comic Sans MS" pitchFamily="66" charset="0"/>
              </a:rPr>
              <a:t>) </a:t>
            </a:r>
            <a:r>
              <a:rPr lang="sr-Cyrl-RS" sz="2800">
                <a:solidFill>
                  <a:srgbClr val="252525"/>
                </a:solidFill>
                <a:latin typeface="Comic Sans MS" panose="030F0702030302020204" pitchFamily="66" charset="0"/>
              </a:rPr>
              <a:t>британски логичар и филозоф, који је познат по Веновим дијаграмима</a:t>
            </a:r>
            <a:endParaRPr lang="en-US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899592" y="3391832"/>
            <a:ext cx="40802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3000" smtClean="0">
                <a:solidFill>
                  <a:prstClr val="black"/>
                </a:solidFill>
                <a:latin typeface="Comic Sans MS" pitchFamily="66" charset="0"/>
              </a:rPr>
              <a:t>Примена кругова </a:t>
            </a:r>
          </a:p>
          <a:p>
            <a:pPr algn="ctr"/>
            <a:r>
              <a:rPr lang="sr-Cyrl-RS" sz="3000" smtClean="0">
                <a:solidFill>
                  <a:prstClr val="black"/>
                </a:solidFill>
                <a:latin typeface="Comic Sans MS" pitchFamily="66" charset="0"/>
              </a:rPr>
              <a:t>у цртању Венових дијаграма.</a:t>
            </a:r>
          </a:p>
        </p:txBody>
      </p:sp>
      <p:sp>
        <p:nvSpPr>
          <p:cNvPr id="6" name="Cloud 5"/>
          <p:cNvSpPr/>
          <p:nvPr/>
        </p:nvSpPr>
        <p:spPr>
          <a:xfrm>
            <a:off x="1863080" y="576064"/>
            <a:ext cx="3861048" cy="126876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Радионица 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5</a:t>
            </a:r>
            <a:endParaRPr lang="en-AU" sz="2800" b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4" y="2857910"/>
            <a:ext cx="3048000" cy="25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376264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smtClean="0">
                <a:solidFill>
                  <a:schemeClr val="bg1"/>
                </a:solidFill>
                <a:latin typeface="Comic Sans MS" pitchFamily="66" charset="0"/>
              </a:rPr>
              <a:t>ЗАДАТАК 1.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Од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34 ученика једног одељења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четвртог разреда, њих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24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воли</a:t>
            </a: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фудбал, 16 кошарку, а само 1</a:t>
            </a:r>
            <a:r>
              <a:rPr 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ученик, који увек нешто</a:t>
            </a:r>
            <a:r>
              <a:rPr lang="en-U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„филозофира“, не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воли ни фудбал ни кошарку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. Колико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ученика тог одељења воли и фудбал и кошарку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колико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само фудбал</a:t>
            </a:r>
            <a:r>
              <a:rPr lang="sr-Cyrl-CS" sz="2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, а </a:t>
            </a:r>
            <a:r>
              <a:rPr lang="sr-Cyrl-CS" sz="2400" b="1">
                <a:solidFill>
                  <a:schemeClr val="bg1"/>
                </a:solidFill>
                <a:latin typeface="Comic Sans MS" panose="030F0702030302020204" pitchFamily="66" charset="0"/>
              </a:rPr>
              <a:t>колико само кошарку?</a:t>
            </a:r>
            <a:endParaRPr lang="en-A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2" descr="C:\Users\Administrator.LASTXP\Desktop\kosarkaska-lopta-crt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59" y="4178460"/>
            <a:ext cx="2131317" cy="212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Users\Administrator.LASTXP\Desktop\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124835" cy="209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Arial" pitchFamily="34" charset="0"/>
              </a:rPr>
              <a:t>ВеНОВ ДИЈАГРАМ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3" y="908720"/>
            <a:ext cx="8750176" cy="1368152"/>
          </a:xfrm>
          <a:noFill/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Слободно можемо сматрати да одељење има 33 ученика,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јер  „филозофа“ издвајамо из разматрања.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Означимо са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скуп ученика тог одељења који воле фудбал,</a:t>
            </a:r>
            <a:r>
              <a:rPr 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са К скуп ученика који воле кошарку.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8200" y="2739242"/>
            <a:ext cx="4038600" cy="224787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33265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RS" sz="2400" b="1" u="sng" smtClean="0">
                <a:solidFill>
                  <a:srgbClr val="000000"/>
                </a:solidFill>
                <a:latin typeface="Comic Sans MS" pitchFamily="66" charset="0"/>
              </a:rPr>
              <a:t>Решење</a:t>
            </a:r>
            <a:r>
              <a:rPr lang="en-US" sz="2400" b="1" u="sng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A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024" y="2420888"/>
            <a:ext cx="428396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  <a:buClr>
                <a:srgbClr val="1F7BB6"/>
              </a:buClr>
              <a:defRPr/>
            </a:pP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Како је 24 + 16 =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40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&gt;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33 ,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  <a:buClr>
                <a:srgbClr val="1F7BB6"/>
              </a:buClr>
              <a:defRPr/>
            </a:pP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то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сигурно постоје ученици који воле оба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спорта.</a:t>
            </a:r>
            <a:endParaRPr lang="en-AU" sz="2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Број ученика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који воле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оба спорта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је: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40-33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sr-Cyrl-C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ученика.</a:t>
            </a:r>
            <a:endParaRPr lang="en-AU" sz="2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Само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фудбал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воли: </a:t>
            </a:r>
            <a:endParaRPr lang="en-US" sz="2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24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-7 = </a:t>
            </a:r>
            <a:r>
              <a:rPr lang="sr-Cyrl-C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ученика.</a:t>
            </a:r>
            <a:endParaRPr lang="en-AU" sz="2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Само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кошарку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воли: </a:t>
            </a:r>
            <a:endParaRPr lang="en-US" sz="2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  <a:buClr>
                <a:srgbClr val="1F7BB6"/>
              </a:buClr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16 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-7 = </a:t>
            </a:r>
            <a:r>
              <a:rPr lang="sr-Cyrl-C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sr-Cyrl-C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C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ученика.</a:t>
            </a:r>
            <a:endParaRPr lang="en-AU" sz="2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20472" cy="18002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ЗАДАТАК 2.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једној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школи 39 наставника пије кафу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28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пије чај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16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пије и чај и кафу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а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9 наставника не пије ни чај ни кафу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Колико </a:t>
            </a:r>
            <a:r>
              <a:rPr lang="sr-Cyrl-C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је наставника у тој школи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Administrator.LASTXP\Desktop\k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6431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Administrator.LASTXP\Desktop\c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79" y="3717032"/>
            <a:ext cx="2876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Arial" pitchFamily="34" charset="0"/>
              </a:rPr>
              <a:t>ВеНОВ ДИЈАГРАМ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321" y="908720"/>
            <a:ext cx="7454031" cy="2448272"/>
          </a:xfrm>
          <a:noFill/>
        </p:spPr>
        <p:txBody>
          <a:bodyPr rtlCol="0">
            <a:noAutofit/>
          </a:bodyPr>
          <a:lstStyle/>
          <a:p>
            <a:pPr marL="0" indent="0">
              <a:lnSpc>
                <a:spcPts val="3000"/>
              </a:lnSpc>
              <a:buFont typeface="Arial" pitchFamily="34" charset="0"/>
              <a:buNone/>
            </a:pP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Ако саберемо број наставника који пију кафу и број наставника који пију чај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па 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од тога одузмемо број наставника који пију и кафу и 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чај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(јер 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би се у противном они дуплирали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),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добићемо: </a:t>
            </a:r>
            <a:endParaRPr lang="sr-Cyrl-CS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ts val="3000"/>
              </a:lnSpc>
              <a:buFont typeface="Arial" pitchFamily="34" charset="0"/>
              <a:buNone/>
            </a:pP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39 + 28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– 16 = 51. </a:t>
            </a:r>
          </a:p>
        </p:txBody>
      </p:sp>
      <p:pic>
        <p:nvPicPr>
          <p:cNvPr id="9" name="Content Placeholder 6" descr="C:\Users\Administrator.LASTXP\Desktop\untitled.bmp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19388" r="41953" b="34836"/>
          <a:stretch/>
        </p:blipFill>
        <p:spPr>
          <a:xfrm>
            <a:off x="4644008" y="2933700"/>
            <a:ext cx="4104456" cy="272754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1150" y="260648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RS" sz="2400" b="1" u="sng" smtClean="0">
                <a:solidFill>
                  <a:srgbClr val="000000"/>
                </a:solidFill>
                <a:latin typeface="Comic Sans MS" pitchFamily="66" charset="0"/>
              </a:rPr>
              <a:t>Решење</a:t>
            </a:r>
            <a:r>
              <a:rPr lang="en-US" sz="2400" b="1" u="sng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A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780234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Овом броју наставника треба додати број наставника који не пије ни чај ни кафу. 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Дакле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тој школи је:</a:t>
            </a:r>
          </a:p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C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51 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+ 9 = </a:t>
            </a:r>
            <a:r>
              <a:rPr lang="sr-Cyrl-C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r>
              <a:rPr lang="sr-Cyrl-CS" alt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наставника.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18002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ЗАДАТАК </a:t>
            </a:r>
            <a:r>
              <a:rPr lang="sr-Cyrl-RS" sz="2400" b="1" u="sng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400" b="1" u="sng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једном слављу окупило се 30 детета. 16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ученика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је јело крофне, а </a:t>
            </a:r>
            <a:r>
              <a:rPr lang="sr-Cyrl-R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међу њима</a:t>
            </a:r>
            <a:r>
              <a:rPr lang="sr-Cyrl-C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седморо је јело и тулумбе. Колико је ученика јело тулумбе, ако се свако дете послужило тулумбама или крофнама?</a:t>
            </a:r>
            <a:endParaRPr lang="en-A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645024"/>
            <a:ext cx="2700680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591" y="3681771"/>
            <a:ext cx="2504428" cy="25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rgbClr val="FFFF99"/>
          </a:solidFill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sr-Cyrl-RS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B2BDC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Arial" pitchFamily="34" charset="0"/>
              </a:rPr>
              <a:t>ВеНОВ ДИЈАГРАМ</a:t>
            </a:r>
            <a:endParaRPr lang="en-US" b="1" cap="all" smtClean="0">
              <a:ln/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31150" y="260648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RS" sz="2400" b="1" u="sng" smtClean="0">
                <a:solidFill>
                  <a:srgbClr val="000000"/>
                </a:solidFill>
                <a:latin typeface="Comic Sans MS" pitchFamily="66" charset="0"/>
              </a:rPr>
              <a:t>Решење</a:t>
            </a:r>
            <a:r>
              <a:rPr lang="en-US" sz="2400" b="1" u="sng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AU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2278033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9+7+x=30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x=14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552" y="5373216"/>
            <a:ext cx="78412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Дакле, са тулумбама се укупно послужило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560" y="4729141"/>
            <a:ext cx="7841250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None/>
            </a:pPr>
            <a:r>
              <a:rPr lang="sr-Cyrl-R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Само тулумбе јело је 14 детета.</a:t>
            </a:r>
            <a:endParaRPr lang="en-AU" altLang="en-US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2" name="Picture 2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 r="22401" b="19785"/>
          <a:stretch/>
        </p:blipFill>
        <p:spPr bwMode="auto">
          <a:xfrm>
            <a:off x="899592" y="908720"/>
            <a:ext cx="5396760" cy="36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5326" y="5888469"/>
            <a:ext cx="36551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alt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x+</a:t>
            </a:r>
            <a:r>
              <a:rPr lang="sr-Cyrl-R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= </a:t>
            </a:r>
            <a:r>
              <a:rPr lang="sr-Cyrl-R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14</a:t>
            </a:r>
            <a:r>
              <a:rPr lang="en-U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+7 = </a:t>
            </a:r>
            <a:r>
              <a:rPr lang="sr-Cyrl-RS" alt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</a:t>
            </a:r>
            <a:r>
              <a:rPr lang="sr-Cyrl-RS" alt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sr-Cyrl-RS" altLang="en-U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дете.</a:t>
            </a:r>
            <a:endParaRPr lang="en-AU" altLang="en-US" sz="2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6763</TotalTime>
  <Words>4010</Words>
  <Application>Microsoft Office PowerPoint</Application>
  <PresentationFormat>On-screen Show (4:3)</PresentationFormat>
  <Paragraphs>824</Paragraphs>
  <Slides>113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Apex</vt:lpstr>
      <vt:lpstr>2_Apex</vt:lpstr>
      <vt:lpstr>Document</vt:lpstr>
      <vt:lpstr>Packager Shell Object</vt:lpstr>
      <vt:lpstr>Paket</vt:lpstr>
      <vt:lpstr>КРУГ  КАО  САВРШЕНСТВО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ТаЧка и права</vt:lpstr>
      <vt:lpstr>ТаЧка и права</vt:lpstr>
      <vt:lpstr>ТаЧка и права</vt:lpstr>
      <vt:lpstr>полуПрава и дуж</vt:lpstr>
      <vt:lpstr>полуПрава и дуж</vt:lpstr>
      <vt:lpstr>PowerPoint Presentation</vt:lpstr>
      <vt:lpstr>раван</vt:lpstr>
      <vt:lpstr>PowerPoint Presentation</vt:lpstr>
      <vt:lpstr>Кроз историју и знаменитости</vt:lpstr>
      <vt:lpstr>Кроз историју и знаменитости</vt:lpstr>
      <vt:lpstr>Кроз историју и знаменитости</vt:lpstr>
      <vt:lpstr>Кроз историју и знаменитости</vt:lpstr>
      <vt:lpstr>Кроз историју и знаменитости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Формирање појма кружнице</vt:lpstr>
      <vt:lpstr>Формирање појма кружнице</vt:lpstr>
      <vt:lpstr>Шестар</vt:lpstr>
      <vt:lpstr>Формирање појма кружнице</vt:lpstr>
      <vt:lpstr>Закључак:</vt:lpstr>
      <vt:lpstr>PowerPoint Presentation</vt:lpstr>
      <vt:lpstr>Формирање појма КРУГА</vt:lpstr>
      <vt:lpstr>Закључак: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САМОПОУЗДАЊЕ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ОДНОС ПРАВЕ И кружнице</vt:lpstr>
      <vt:lpstr>ОДНОС ПРАВЕ И КРУГА</vt:lpstr>
      <vt:lpstr>Вожња бициклом  </vt:lpstr>
      <vt:lpstr>PowerPoint Presentation</vt:lpstr>
      <vt:lpstr>Задатак за самостални рад</vt:lpstr>
      <vt:lpstr>РУЧАК ...</vt:lpstr>
      <vt:lpstr>PowerPoint Presentation</vt:lpstr>
      <vt:lpstr>PowerPoint Presentation</vt:lpstr>
      <vt:lpstr>ОДНОС ДВЕ кружнице</vt:lpstr>
      <vt:lpstr>ОДНОС ДВЕ кружнице</vt:lpstr>
      <vt:lpstr>ОДНОС ДВЕ кружнице</vt:lpstr>
      <vt:lpstr>PowerPoint Presentation</vt:lpstr>
      <vt:lpstr>ОДНОС ДВЕ кружнице</vt:lpstr>
      <vt:lpstr>ОДНОС ДВЕ кружнице</vt:lpstr>
      <vt:lpstr>ОДНОС ДВЕ кружнице</vt:lpstr>
      <vt:lpstr>ОДНОС ДВА КРУГА</vt:lpstr>
      <vt:lpstr>ОДНОС ДВА КРУГА</vt:lpstr>
      <vt:lpstr>ОДНОС ДВА КРУГА</vt:lpstr>
      <vt:lpstr>ОДНОС ДВА КРУГА</vt:lpstr>
      <vt:lpstr>PowerPoint Presentation</vt:lpstr>
      <vt:lpstr>PowerPoint Presentation</vt:lpstr>
      <vt:lpstr>PowerPoint Presentation</vt:lpstr>
      <vt:lpstr>занимљиви задаци</vt:lpstr>
      <vt:lpstr>занимљиви задаци</vt:lpstr>
      <vt:lpstr>занимљиви задаци</vt:lpstr>
      <vt:lpstr>занимљиви задаци</vt:lpstr>
      <vt:lpstr>занимљиви задаци</vt:lpstr>
      <vt:lpstr>занимљиви задаци</vt:lpstr>
      <vt:lpstr>Одговор:</vt:lpstr>
      <vt:lpstr>PowerPoint Presentation</vt:lpstr>
      <vt:lpstr>PowerPoint Presentation</vt:lpstr>
      <vt:lpstr>PowerPoint Presentation</vt:lpstr>
      <vt:lpstr>ВеНОВ ДИЈАГРАМ</vt:lpstr>
      <vt:lpstr>PowerPoint Presentation</vt:lpstr>
      <vt:lpstr>ВеНОВ ДИЈАГРАМ</vt:lpstr>
      <vt:lpstr>PowerPoint Presentation</vt:lpstr>
      <vt:lpstr>ВеНОВ ДИЈАГРАМ</vt:lpstr>
      <vt:lpstr>PowerPoint Presentation</vt:lpstr>
      <vt:lpstr>ВеНОВ ДИЈАГРАМ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ХВАЛА НА САРАДЊИ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РАЗВИЈАЊЕ МОТИВАЦИЈЕ  ЗА ДОДАТНО УЧЕЊЕ МАТЕМАТИКЕ  У 3. И 4. РАЗРЕДУ ОСНОВНЕ ШКОЛЕ</dc:title>
  <dc:creator>Your name</dc:creator>
  <cp:lastModifiedBy>Marko2m</cp:lastModifiedBy>
  <cp:revision>499</cp:revision>
  <dcterms:created xsi:type="dcterms:W3CDTF">2011-09-24T20:19:44Z</dcterms:created>
  <dcterms:modified xsi:type="dcterms:W3CDTF">2015-12-04T23:26:51Z</dcterms:modified>
</cp:coreProperties>
</file>